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6" r:id="rId6"/>
    <p:sldId id="261" r:id="rId7"/>
    <p:sldId id="273" r:id="rId8"/>
    <p:sldId id="262" r:id="rId9"/>
    <p:sldId id="260" r:id="rId10"/>
    <p:sldId id="263" r:id="rId11"/>
    <p:sldId id="265" r:id="rId12"/>
    <p:sldId id="270" r:id="rId13"/>
    <p:sldId id="271" r:id="rId14"/>
    <p:sldId id="264" r:id="rId15"/>
    <p:sldId id="267" r:id="rId16"/>
    <p:sldId id="268" r:id="rId17"/>
    <p:sldId id="274" r:id="rId18"/>
    <p:sldId id="269" r:id="rId19"/>
    <p:sldId id="272" r:id="rId2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3F9529-6239-47EA-978E-29593AC5F22C}" v="152" dt="2019-04-26T18:12:06.5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54A9F7-577E-4D79-9643-D2BF687A52F2}"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0756B6B3-D458-44BD-94E5-DA0151206B01}">
      <dgm:prSet/>
      <dgm:spPr/>
      <dgm:t>
        <a:bodyPr/>
        <a:lstStyle/>
        <a:p>
          <a:r>
            <a:rPr lang="en-US" dirty="0"/>
            <a:t>June 1st Deadline</a:t>
          </a:r>
          <a:br>
            <a:rPr lang="en-US" dirty="0"/>
          </a:br>
          <a:r>
            <a:rPr lang="en-US" dirty="0"/>
            <a:t>Grace period until June15  to get them to International and District </a:t>
          </a:r>
        </a:p>
      </dgm:t>
    </dgm:pt>
    <dgm:pt modelId="{08912BBE-2517-475C-B3BB-CF50A36DA3EE}" type="parTrans" cxnId="{60154AAF-998D-4D73-9A6C-71ADC06313D2}">
      <dgm:prSet/>
      <dgm:spPr/>
      <dgm:t>
        <a:bodyPr/>
        <a:lstStyle/>
        <a:p>
          <a:endParaRPr lang="en-US"/>
        </a:p>
      </dgm:t>
    </dgm:pt>
    <dgm:pt modelId="{32EA600E-F408-4B70-A989-D7A1F7E557B1}" type="sibTrans" cxnId="{60154AAF-998D-4D73-9A6C-71ADC06313D2}">
      <dgm:prSet/>
      <dgm:spPr/>
      <dgm:t>
        <a:bodyPr/>
        <a:lstStyle/>
        <a:p>
          <a:endParaRPr lang="en-US"/>
        </a:p>
      </dgm:t>
    </dgm:pt>
    <dgm:pt modelId="{6C8DEDDE-3E37-4C52-A994-6DF772D89982}">
      <dgm:prSet custT="1"/>
      <dgm:spPr/>
      <dgm:t>
        <a:bodyPr/>
        <a:lstStyle/>
        <a:p>
          <a:pPr algn="ctr"/>
          <a:r>
            <a:rPr lang="en-US" sz="2300" dirty="0"/>
            <a:t>International Dues $55 per member</a:t>
          </a:r>
          <a:br>
            <a:rPr lang="en-US" sz="2300" dirty="0"/>
          </a:br>
          <a:br>
            <a:rPr lang="en-US" sz="2300" dirty="0"/>
          </a:br>
          <a:r>
            <a:rPr lang="en-US" sz="2000" i="1" dirty="0"/>
            <a:t>Plus, $30 per Club Convention fee</a:t>
          </a:r>
        </a:p>
      </dgm:t>
    </dgm:pt>
    <dgm:pt modelId="{0BCBB5F7-B289-44C1-8FF4-240A8FF052A7}" type="parTrans" cxnId="{06B925EC-DADE-41B3-B8A4-ECE73741BE33}">
      <dgm:prSet/>
      <dgm:spPr/>
      <dgm:t>
        <a:bodyPr/>
        <a:lstStyle/>
        <a:p>
          <a:endParaRPr lang="en-US"/>
        </a:p>
      </dgm:t>
    </dgm:pt>
    <dgm:pt modelId="{9FBFCB1D-AA0F-4465-973F-379C462B9DA4}" type="sibTrans" cxnId="{06B925EC-DADE-41B3-B8A4-ECE73741BE33}">
      <dgm:prSet/>
      <dgm:spPr/>
      <dgm:t>
        <a:bodyPr/>
        <a:lstStyle/>
        <a:p>
          <a:endParaRPr lang="en-US"/>
        </a:p>
      </dgm:t>
    </dgm:pt>
    <dgm:pt modelId="{B8BCD541-3F49-4DAD-AF47-1600DBC56F3C}">
      <dgm:prSet custT="1"/>
      <dgm:spPr/>
      <dgm:t>
        <a:bodyPr/>
        <a:lstStyle/>
        <a:p>
          <a:pPr algn="ctr"/>
          <a:r>
            <a:rPr lang="en-US" sz="2500" dirty="0"/>
            <a:t>District Dues        $14 per member</a:t>
          </a:r>
        </a:p>
        <a:p>
          <a:pPr algn="ctr"/>
          <a:r>
            <a:rPr lang="en-US" sz="2000" i="1" dirty="0"/>
            <a:t>Plus, $10 per Club Conference Fee</a:t>
          </a:r>
        </a:p>
      </dgm:t>
    </dgm:pt>
    <dgm:pt modelId="{1E3E7BAF-7CA6-4573-BFD4-D677C55CD9A2}" type="parTrans" cxnId="{AC5C1950-A13E-46CA-9149-E60369463426}">
      <dgm:prSet/>
      <dgm:spPr/>
      <dgm:t>
        <a:bodyPr/>
        <a:lstStyle/>
        <a:p>
          <a:endParaRPr lang="en-US"/>
        </a:p>
      </dgm:t>
    </dgm:pt>
    <dgm:pt modelId="{614A5DA5-25E3-47B0-9593-2A0129E691E4}" type="sibTrans" cxnId="{AC5C1950-A13E-46CA-9149-E60369463426}">
      <dgm:prSet/>
      <dgm:spPr/>
      <dgm:t>
        <a:bodyPr/>
        <a:lstStyle/>
        <a:p>
          <a:endParaRPr lang="en-US"/>
        </a:p>
      </dgm:t>
    </dgm:pt>
    <dgm:pt modelId="{F67F3E80-95D6-423B-AF6D-5723E26602CA}" type="pres">
      <dgm:prSet presAssocID="{BC54A9F7-577E-4D79-9643-D2BF687A52F2}" presName="root" presStyleCnt="0">
        <dgm:presLayoutVars>
          <dgm:dir/>
          <dgm:resizeHandles val="exact"/>
        </dgm:presLayoutVars>
      </dgm:prSet>
      <dgm:spPr/>
    </dgm:pt>
    <dgm:pt modelId="{EB69B64C-33A3-41D0-A273-6FCA678D28C9}" type="pres">
      <dgm:prSet presAssocID="{0756B6B3-D458-44BD-94E5-DA0151206B01}" presName="compNode" presStyleCnt="0"/>
      <dgm:spPr/>
    </dgm:pt>
    <dgm:pt modelId="{696654B7-A79E-4FCF-9CE2-62406A004DE4}" type="pres">
      <dgm:prSet presAssocID="{0756B6B3-D458-44BD-94E5-DA0151206B01}" presName="bgRect" presStyleLbl="bgShp" presStyleIdx="0" presStyleCnt="3" custScaleY="116337" custLinFactNeighborX="12284" custLinFactNeighborY="7865"/>
      <dgm:spPr/>
    </dgm:pt>
    <dgm:pt modelId="{18B95025-6D50-49AD-B1AA-BC962EBD1980}" type="pres">
      <dgm:prSet presAssocID="{0756B6B3-D458-44BD-94E5-DA0151206B01}"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7B841A2E-2B7F-4691-B0B0-AF0754B587B1}" type="pres">
      <dgm:prSet presAssocID="{0756B6B3-D458-44BD-94E5-DA0151206B01}" presName="spaceRect" presStyleCnt="0"/>
      <dgm:spPr/>
    </dgm:pt>
    <dgm:pt modelId="{21B6E6AB-DB94-4BD8-9E2A-F36CC5B1F873}" type="pres">
      <dgm:prSet presAssocID="{0756B6B3-D458-44BD-94E5-DA0151206B01}" presName="parTx" presStyleLbl="revTx" presStyleIdx="0" presStyleCnt="3">
        <dgm:presLayoutVars>
          <dgm:chMax val="0"/>
          <dgm:chPref val="0"/>
        </dgm:presLayoutVars>
      </dgm:prSet>
      <dgm:spPr/>
    </dgm:pt>
    <dgm:pt modelId="{5108BB45-192A-4F53-8E97-C5C02CD5B5C3}" type="pres">
      <dgm:prSet presAssocID="{32EA600E-F408-4B70-A989-D7A1F7E557B1}" presName="sibTrans" presStyleCnt="0"/>
      <dgm:spPr/>
    </dgm:pt>
    <dgm:pt modelId="{840B9CF0-144C-4598-A19E-5F021A99C746}" type="pres">
      <dgm:prSet presAssocID="{6C8DEDDE-3E37-4C52-A994-6DF772D89982}" presName="compNode" presStyleCnt="0"/>
      <dgm:spPr/>
    </dgm:pt>
    <dgm:pt modelId="{80BAB4E2-5180-4EDA-B5B7-9803E69ACB12}" type="pres">
      <dgm:prSet presAssocID="{6C8DEDDE-3E37-4C52-A994-6DF772D89982}" presName="bgRect" presStyleLbl="bgShp" presStyleIdx="1" presStyleCnt="3"/>
      <dgm:spPr/>
    </dgm:pt>
    <dgm:pt modelId="{2F6734CA-7FCE-47F1-BF86-21B20818DEF7}" type="pres">
      <dgm:prSet presAssocID="{6C8DEDDE-3E37-4C52-A994-6DF772D8998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579912C0-88DA-4C0F-8A7A-ACDADA97AA1C}" type="pres">
      <dgm:prSet presAssocID="{6C8DEDDE-3E37-4C52-A994-6DF772D89982}" presName="spaceRect" presStyleCnt="0"/>
      <dgm:spPr/>
    </dgm:pt>
    <dgm:pt modelId="{6EA5F8E5-1F10-4D80-93ED-B9D607F13FF4}" type="pres">
      <dgm:prSet presAssocID="{6C8DEDDE-3E37-4C52-A994-6DF772D89982}" presName="parTx" presStyleLbl="revTx" presStyleIdx="1" presStyleCnt="3">
        <dgm:presLayoutVars>
          <dgm:chMax val="0"/>
          <dgm:chPref val="0"/>
        </dgm:presLayoutVars>
      </dgm:prSet>
      <dgm:spPr/>
    </dgm:pt>
    <dgm:pt modelId="{FA903B02-A2A7-45A5-A2C4-5F94AA8850CF}" type="pres">
      <dgm:prSet presAssocID="{9FBFCB1D-AA0F-4465-973F-379C462B9DA4}" presName="sibTrans" presStyleCnt="0"/>
      <dgm:spPr/>
    </dgm:pt>
    <dgm:pt modelId="{8BEAC9E3-1F8B-4CAD-A489-55D579D7E38C}" type="pres">
      <dgm:prSet presAssocID="{B8BCD541-3F49-4DAD-AF47-1600DBC56F3C}" presName="compNode" presStyleCnt="0"/>
      <dgm:spPr/>
    </dgm:pt>
    <dgm:pt modelId="{51803BF7-F872-4353-9F8C-9382642E719D}" type="pres">
      <dgm:prSet presAssocID="{B8BCD541-3F49-4DAD-AF47-1600DBC56F3C}" presName="bgRect" presStyleLbl="bgShp" presStyleIdx="2" presStyleCnt="3"/>
      <dgm:spPr/>
    </dgm:pt>
    <dgm:pt modelId="{4D5B2D41-884A-40F5-9D6C-00EE43845E21}" type="pres">
      <dgm:prSet presAssocID="{B8BCD541-3F49-4DAD-AF47-1600DBC56F3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llar"/>
        </a:ext>
      </dgm:extLst>
    </dgm:pt>
    <dgm:pt modelId="{15E8BB44-AA45-422C-92FD-18F6384AFBCC}" type="pres">
      <dgm:prSet presAssocID="{B8BCD541-3F49-4DAD-AF47-1600DBC56F3C}" presName="spaceRect" presStyleCnt="0"/>
      <dgm:spPr/>
    </dgm:pt>
    <dgm:pt modelId="{A67326C2-7191-4EA4-ADC0-642D02609904}" type="pres">
      <dgm:prSet presAssocID="{B8BCD541-3F49-4DAD-AF47-1600DBC56F3C}" presName="parTx" presStyleLbl="revTx" presStyleIdx="2" presStyleCnt="3">
        <dgm:presLayoutVars>
          <dgm:chMax val="0"/>
          <dgm:chPref val="0"/>
        </dgm:presLayoutVars>
      </dgm:prSet>
      <dgm:spPr/>
    </dgm:pt>
  </dgm:ptLst>
  <dgm:cxnLst>
    <dgm:cxn modelId="{ACC71421-A18A-45BE-97A1-BBA23A8753A4}" type="presOf" srcId="{0756B6B3-D458-44BD-94E5-DA0151206B01}" destId="{21B6E6AB-DB94-4BD8-9E2A-F36CC5B1F873}" srcOrd="0" destOrd="0" presId="urn:microsoft.com/office/officeart/2018/2/layout/IconVerticalSolidList"/>
    <dgm:cxn modelId="{309C825D-4315-4552-B93E-5653A60D7EB5}" type="presOf" srcId="{BC54A9F7-577E-4D79-9643-D2BF687A52F2}" destId="{F67F3E80-95D6-423B-AF6D-5723E26602CA}" srcOrd="0" destOrd="0" presId="urn:microsoft.com/office/officeart/2018/2/layout/IconVerticalSolidList"/>
    <dgm:cxn modelId="{AC5C1950-A13E-46CA-9149-E60369463426}" srcId="{BC54A9F7-577E-4D79-9643-D2BF687A52F2}" destId="{B8BCD541-3F49-4DAD-AF47-1600DBC56F3C}" srcOrd="2" destOrd="0" parTransId="{1E3E7BAF-7CA6-4573-BFD4-D677C55CD9A2}" sibTransId="{614A5DA5-25E3-47B0-9593-2A0129E691E4}"/>
    <dgm:cxn modelId="{60154AAF-998D-4D73-9A6C-71ADC06313D2}" srcId="{BC54A9F7-577E-4D79-9643-D2BF687A52F2}" destId="{0756B6B3-D458-44BD-94E5-DA0151206B01}" srcOrd="0" destOrd="0" parTransId="{08912BBE-2517-475C-B3BB-CF50A36DA3EE}" sibTransId="{32EA600E-F408-4B70-A989-D7A1F7E557B1}"/>
    <dgm:cxn modelId="{91269BBF-9AEC-4951-8DC6-458D478019CA}" type="presOf" srcId="{B8BCD541-3F49-4DAD-AF47-1600DBC56F3C}" destId="{A67326C2-7191-4EA4-ADC0-642D02609904}" srcOrd="0" destOrd="0" presId="urn:microsoft.com/office/officeart/2018/2/layout/IconVerticalSolidList"/>
    <dgm:cxn modelId="{06B925EC-DADE-41B3-B8A4-ECE73741BE33}" srcId="{BC54A9F7-577E-4D79-9643-D2BF687A52F2}" destId="{6C8DEDDE-3E37-4C52-A994-6DF772D89982}" srcOrd="1" destOrd="0" parTransId="{0BCBB5F7-B289-44C1-8FF4-240A8FF052A7}" sibTransId="{9FBFCB1D-AA0F-4465-973F-379C462B9DA4}"/>
    <dgm:cxn modelId="{530B89F8-1623-405C-BE73-E9F6DF387E48}" type="presOf" srcId="{6C8DEDDE-3E37-4C52-A994-6DF772D89982}" destId="{6EA5F8E5-1F10-4D80-93ED-B9D607F13FF4}" srcOrd="0" destOrd="0" presId="urn:microsoft.com/office/officeart/2018/2/layout/IconVerticalSolidList"/>
    <dgm:cxn modelId="{61B3A542-B25B-4EC5-A358-0EFA7128C67E}" type="presParOf" srcId="{F67F3E80-95D6-423B-AF6D-5723E26602CA}" destId="{EB69B64C-33A3-41D0-A273-6FCA678D28C9}" srcOrd="0" destOrd="0" presId="urn:microsoft.com/office/officeart/2018/2/layout/IconVerticalSolidList"/>
    <dgm:cxn modelId="{909BA5DF-DC2C-4526-856B-12634639DD10}" type="presParOf" srcId="{EB69B64C-33A3-41D0-A273-6FCA678D28C9}" destId="{696654B7-A79E-4FCF-9CE2-62406A004DE4}" srcOrd="0" destOrd="0" presId="urn:microsoft.com/office/officeart/2018/2/layout/IconVerticalSolidList"/>
    <dgm:cxn modelId="{9A6E88B0-D6B4-4045-A2C8-0492108AA44C}" type="presParOf" srcId="{EB69B64C-33A3-41D0-A273-6FCA678D28C9}" destId="{18B95025-6D50-49AD-B1AA-BC962EBD1980}" srcOrd="1" destOrd="0" presId="urn:microsoft.com/office/officeart/2018/2/layout/IconVerticalSolidList"/>
    <dgm:cxn modelId="{41A340CE-174E-4F4A-AEE6-1BF9350D5910}" type="presParOf" srcId="{EB69B64C-33A3-41D0-A273-6FCA678D28C9}" destId="{7B841A2E-2B7F-4691-B0B0-AF0754B587B1}" srcOrd="2" destOrd="0" presId="urn:microsoft.com/office/officeart/2018/2/layout/IconVerticalSolidList"/>
    <dgm:cxn modelId="{235A5C9D-F03D-4FD4-86CF-1D7FEB650684}" type="presParOf" srcId="{EB69B64C-33A3-41D0-A273-6FCA678D28C9}" destId="{21B6E6AB-DB94-4BD8-9E2A-F36CC5B1F873}" srcOrd="3" destOrd="0" presId="urn:microsoft.com/office/officeart/2018/2/layout/IconVerticalSolidList"/>
    <dgm:cxn modelId="{9C06485C-5CFD-4402-B105-3CF7C244267A}" type="presParOf" srcId="{F67F3E80-95D6-423B-AF6D-5723E26602CA}" destId="{5108BB45-192A-4F53-8E97-C5C02CD5B5C3}" srcOrd="1" destOrd="0" presId="urn:microsoft.com/office/officeart/2018/2/layout/IconVerticalSolidList"/>
    <dgm:cxn modelId="{A4DFE7A6-AE27-48B4-A258-63F4D5C21FB7}" type="presParOf" srcId="{F67F3E80-95D6-423B-AF6D-5723E26602CA}" destId="{840B9CF0-144C-4598-A19E-5F021A99C746}" srcOrd="2" destOrd="0" presId="urn:microsoft.com/office/officeart/2018/2/layout/IconVerticalSolidList"/>
    <dgm:cxn modelId="{0C553E76-445D-441E-9B10-F33F4DF25993}" type="presParOf" srcId="{840B9CF0-144C-4598-A19E-5F021A99C746}" destId="{80BAB4E2-5180-4EDA-B5B7-9803E69ACB12}" srcOrd="0" destOrd="0" presId="urn:microsoft.com/office/officeart/2018/2/layout/IconVerticalSolidList"/>
    <dgm:cxn modelId="{9524908E-3872-4AE3-8029-D6CE3878FEB3}" type="presParOf" srcId="{840B9CF0-144C-4598-A19E-5F021A99C746}" destId="{2F6734CA-7FCE-47F1-BF86-21B20818DEF7}" srcOrd="1" destOrd="0" presId="urn:microsoft.com/office/officeart/2018/2/layout/IconVerticalSolidList"/>
    <dgm:cxn modelId="{D549614E-79AE-4498-BF45-131AB7B5392B}" type="presParOf" srcId="{840B9CF0-144C-4598-A19E-5F021A99C746}" destId="{579912C0-88DA-4C0F-8A7A-ACDADA97AA1C}" srcOrd="2" destOrd="0" presId="urn:microsoft.com/office/officeart/2018/2/layout/IconVerticalSolidList"/>
    <dgm:cxn modelId="{65C08E6F-2C66-4441-BEDA-6F28E06FC1D1}" type="presParOf" srcId="{840B9CF0-144C-4598-A19E-5F021A99C746}" destId="{6EA5F8E5-1F10-4D80-93ED-B9D607F13FF4}" srcOrd="3" destOrd="0" presId="urn:microsoft.com/office/officeart/2018/2/layout/IconVerticalSolidList"/>
    <dgm:cxn modelId="{21F55143-A433-4E8F-A56B-C975CD0B9276}" type="presParOf" srcId="{F67F3E80-95D6-423B-AF6D-5723E26602CA}" destId="{FA903B02-A2A7-45A5-A2C4-5F94AA8850CF}" srcOrd="3" destOrd="0" presId="urn:microsoft.com/office/officeart/2018/2/layout/IconVerticalSolidList"/>
    <dgm:cxn modelId="{CCBE585C-F7E3-4BED-9985-F0FCC7F5FD91}" type="presParOf" srcId="{F67F3E80-95D6-423B-AF6D-5723E26602CA}" destId="{8BEAC9E3-1F8B-4CAD-A489-55D579D7E38C}" srcOrd="4" destOrd="0" presId="urn:microsoft.com/office/officeart/2018/2/layout/IconVerticalSolidList"/>
    <dgm:cxn modelId="{0409CAC1-F8BE-44D3-88DC-6DF782A50E3E}" type="presParOf" srcId="{8BEAC9E3-1F8B-4CAD-A489-55D579D7E38C}" destId="{51803BF7-F872-4353-9F8C-9382642E719D}" srcOrd="0" destOrd="0" presId="urn:microsoft.com/office/officeart/2018/2/layout/IconVerticalSolidList"/>
    <dgm:cxn modelId="{1D0B51E7-A02B-476E-99D6-D2F8F874F8D4}" type="presParOf" srcId="{8BEAC9E3-1F8B-4CAD-A489-55D579D7E38C}" destId="{4D5B2D41-884A-40F5-9D6C-00EE43845E21}" srcOrd="1" destOrd="0" presId="urn:microsoft.com/office/officeart/2018/2/layout/IconVerticalSolidList"/>
    <dgm:cxn modelId="{F6684311-CB1F-4323-906E-C052587F2E4D}" type="presParOf" srcId="{8BEAC9E3-1F8B-4CAD-A489-55D579D7E38C}" destId="{15E8BB44-AA45-422C-92FD-18F6384AFBCC}" srcOrd="2" destOrd="0" presId="urn:microsoft.com/office/officeart/2018/2/layout/IconVerticalSolidList"/>
    <dgm:cxn modelId="{6F059D56-794E-4778-BB44-4E083740A3B7}" type="presParOf" srcId="{8BEAC9E3-1F8B-4CAD-A489-55D579D7E38C}" destId="{A67326C2-7191-4EA4-ADC0-642D0260990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654B7-A79E-4FCF-9CE2-62406A004DE4}">
      <dsp:nvSpPr>
        <dsp:cNvPr id="0" name=""/>
        <dsp:cNvSpPr/>
      </dsp:nvSpPr>
      <dsp:spPr>
        <a:xfrm>
          <a:off x="0" y="134551"/>
          <a:ext cx="4885203" cy="18853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B95025-6D50-49AD-B1AA-BC962EBD1980}">
      <dsp:nvSpPr>
        <dsp:cNvPr id="0" name=""/>
        <dsp:cNvSpPr/>
      </dsp:nvSpPr>
      <dsp:spPr>
        <a:xfrm>
          <a:off x="490226" y="504101"/>
          <a:ext cx="892192" cy="89132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1B6E6AB-DB94-4BD8-9E2A-F36CC5B1F873}">
      <dsp:nvSpPr>
        <dsp:cNvPr id="0" name=""/>
        <dsp:cNvSpPr/>
      </dsp:nvSpPr>
      <dsp:spPr>
        <a:xfrm>
          <a:off x="1872646" y="139470"/>
          <a:ext cx="2840695" cy="162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680" tIns="171680" rIns="171680" bIns="171680" numCol="1" spcCol="1270" anchor="ctr" anchorCtr="0">
          <a:noAutofit/>
        </a:bodyPr>
        <a:lstStyle/>
        <a:p>
          <a:pPr marL="0" lvl="0" indent="0" algn="l" defTabSz="800100">
            <a:lnSpc>
              <a:spcPct val="90000"/>
            </a:lnSpc>
            <a:spcBef>
              <a:spcPct val="0"/>
            </a:spcBef>
            <a:spcAft>
              <a:spcPct val="35000"/>
            </a:spcAft>
            <a:buNone/>
          </a:pPr>
          <a:r>
            <a:rPr lang="en-US" sz="1800" kern="1200" dirty="0"/>
            <a:t>June 1st Deadline</a:t>
          </a:r>
          <a:br>
            <a:rPr lang="en-US" sz="1800" kern="1200" dirty="0"/>
          </a:br>
          <a:r>
            <a:rPr lang="en-US" sz="1800" kern="1200" dirty="0"/>
            <a:t>Grace period until June15  to get them to International and District </a:t>
          </a:r>
        </a:p>
      </dsp:txBody>
      <dsp:txXfrm>
        <a:off x="1872646" y="139470"/>
        <a:ext cx="2840695" cy="1622168"/>
      </dsp:txXfrm>
    </dsp:sp>
    <dsp:sp modelId="{80BAB4E2-5180-4EDA-B5B7-9803E69ACB12}">
      <dsp:nvSpPr>
        <dsp:cNvPr id="0" name=""/>
        <dsp:cNvSpPr/>
      </dsp:nvSpPr>
      <dsp:spPr>
        <a:xfrm>
          <a:off x="0" y="2263213"/>
          <a:ext cx="4885203" cy="16205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6734CA-7FCE-47F1-BF86-21B20818DEF7}">
      <dsp:nvSpPr>
        <dsp:cNvPr id="0" name=""/>
        <dsp:cNvSpPr/>
      </dsp:nvSpPr>
      <dsp:spPr>
        <a:xfrm>
          <a:off x="490226" y="2627845"/>
          <a:ext cx="892192" cy="89132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A5F8E5-1F10-4D80-93ED-B9D607F13FF4}">
      <dsp:nvSpPr>
        <dsp:cNvPr id="0" name=""/>
        <dsp:cNvSpPr/>
      </dsp:nvSpPr>
      <dsp:spPr>
        <a:xfrm>
          <a:off x="1872646" y="2263213"/>
          <a:ext cx="2840695" cy="162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680" tIns="171680" rIns="171680" bIns="171680" numCol="1" spcCol="1270" anchor="ctr" anchorCtr="0">
          <a:noAutofit/>
        </a:bodyPr>
        <a:lstStyle/>
        <a:p>
          <a:pPr marL="0" lvl="0" indent="0" algn="ctr" defTabSz="1022350">
            <a:lnSpc>
              <a:spcPct val="90000"/>
            </a:lnSpc>
            <a:spcBef>
              <a:spcPct val="0"/>
            </a:spcBef>
            <a:spcAft>
              <a:spcPct val="35000"/>
            </a:spcAft>
            <a:buNone/>
          </a:pPr>
          <a:r>
            <a:rPr lang="en-US" sz="2300" kern="1200" dirty="0"/>
            <a:t>International Dues $55 per member</a:t>
          </a:r>
          <a:br>
            <a:rPr lang="en-US" sz="2300" kern="1200" dirty="0"/>
          </a:br>
          <a:br>
            <a:rPr lang="en-US" sz="2300" kern="1200" dirty="0"/>
          </a:br>
          <a:r>
            <a:rPr lang="en-US" sz="2000" i="1" kern="1200" dirty="0"/>
            <a:t>Plus, $30 per Club Convention fee</a:t>
          </a:r>
        </a:p>
      </dsp:txBody>
      <dsp:txXfrm>
        <a:off x="1872646" y="2263213"/>
        <a:ext cx="2840695" cy="1622168"/>
      </dsp:txXfrm>
    </dsp:sp>
    <dsp:sp modelId="{51803BF7-F872-4353-9F8C-9382642E719D}">
      <dsp:nvSpPr>
        <dsp:cNvPr id="0" name=""/>
        <dsp:cNvSpPr/>
      </dsp:nvSpPr>
      <dsp:spPr>
        <a:xfrm>
          <a:off x="0" y="4256164"/>
          <a:ext cx="4885203" cy="16205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5B2D41-884A-40F5-9D6C-00EE43845E21}">
      <dsp:nvSpPr>
        <dsp:cNvPr id="0" name=""/>
        <dsp:cNvSpPr/>
      </dsp:nvSpPr>
      <dsp:spPr>
        <a:xfrm>
          <a:off x="490226" y="4620795"/>
          <a:ext cx="892192" cy="89132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7326C2-7191-4EA4-ADC0-642D02609904}">
      <dsp:nvSpPr>
        <dsp:cNvPr id="0" name=""/>
        <dsp:cNvSpPr/>
      </dsp:nvSpPr>
      <dsp:spPr>
        <a:xfrm>
          <a:off x="1872646" y="4256164"/>
          <a:ext cx="2840695" cy="16221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680" tIns="171680" rIns="171680" bIns="171680" numCol="1" spcCol="1270" anchor="ctr" anchorCtr="0">
          <a:noAutofit/>
        </a:bodyPr>
        <a:lstStyle/>
        <a:p>
          <a:pPr marL="0" lvl="0" indent="0" algn="ctr" defTabSz="1111250">
            <a:lnSpc>
              <a:spcPct val="90000"/>
            </a:lnSpc>
            <a:spcBef>
              <a:spcPct val="0"/>
            </a:spcBef>
            <a:spcAft>
              <a:spcPct val="35000"/>
            </a:spcAft>
            <a:buNone/>
          </a:pPr>
          <a:r>
            <a:rPr lang="en-US" sz="2500" kern="1200" dirty="0"/>
            <a:t>District Dues        $14 per member</a:t>
          </a:r>
        </a:p>
        <a:p>
          <a:pPr marL="0" lvl="0" indent="0" algn="ctr" defTabSz="1111250">
            <a:lnSpc>
              <a:spcPct val="90000"/>
            </a:lnSpc>
            <a:spcBef>
              <a:spcPct val="0"/>
            </a:spcBef>
            <a:spcAft>
              <a:spcPct val="35000"/>
            </a:spcAft>
            <a:buNone/>
          </a:pPr>
          <a:r>
            <a:rPr lang="en-US" sz="2000" i="1" kern="1200" dirty="0"/>
            <a:t>Plus, $10 per Club Conference Fee</a:t>
          </a:r>
        </a:p>
      </dsp:txBody>
      <dsp:txXfrm>
        <a:off x="1872646" y="4256164"/>
        <a:ext cx="2840695" cy="162216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8154"/>
          </a:xfrm>
          <a:prstGeom prst="rect">
            <a:avLst/>
          </a:prstGeom>
        </p:spPr>
        <p:txBody>
          <a:bodyPr vert="horz" lIns="93937" tIns="46968" rIns="93937" bIns="46968" rtlCol="0"/>
          <a:lstStyle>
            <a:lvl1pPr algn="l">
              <a:defRPr sz="1200"/>
            </a:lvl1pPr>
          </a:lstStyle>
          <a:p>
            <a:endParaRPr lang="en-US"/>
          </a:p>
        </p:txBody>
      </p:sp>
      <p:sp>
        <p:nvSpPr>
          <p:cNvPr id="3" name="Date Placeholder 2"/>
          <p:cNvSpPr>
            <a:spLocks noGrp="1"/>
          </p:cNvSpPr>
          <p:nvPr>
            <p:ph type="dt" idx="1"/>
          </p:nvPr>
        </p:nvSpPr>
        <p:spPr>
          <a:xfrm>
            <a:off x="4008705" y="0"/>
            <a:ext cx="3066732" cy="468154"/>
          </a:xfrm>
          <a:prstGeom prst="rect">
            <a:avLst/>
          </a:prstGeom>
        </p:spPr>
        <p:txBody>
          <a:bodyPr vert="horz" lIns="93937" tIns="46968" rIns="93937" bIns="46968" rtlCol="0"/>
          <a:lstStyle>
            <a:lvl1pPr algn="r">
              <a:defRPr sz="1200"/>
            </a:lvl1pPr>
          </a:lstStyle>
          <a:p>
            <a:fld id="{63080162-12D1-411D-B394-3C485B51CCC6}" type="datetimeFigureOut">
              <a:rPr lang="en-US" smtClean="0"/>
              <a:t>3/15/2021</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37" tIns="46968" rIns="93937"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7" tIns="46968" rIns="93937" bIns="4696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6"/>
            <a:ext cx="3066732" cy="468154"/>
          </a:xfrm>
          <a:prstGeom prst="rect">
            <a:avLst/>
          </a:prstGeom>
        </p:spPr>
        <p:txBody>
          <a:bodyPr vert="horz" lIns="93937" tIns="46968" rIns="93937"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2" cy="468154"/>
          </a:xfrm>
          <a:prstGeom prst="rect">
            <a:avLst/>
          </a:prstGeom>
        </p:spPr>
        <p:txBody>
          <a:bodyPr vert="horz" lIns="93937" tIns="46968" rIns="93937" bIns="46968" rtlCol="0" anchor="b"/>
          <a:lstStyle>
            <a:lvl1pPr algn="r">
              <a:defRPr sz="1200"/>
            </a:lvl1pPr>
          </a:lstStyle>
          <a:p>
            <a:fld id="{048971D3-81B3-477B-A6F3-1DCA2472C6A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8971D3-81B3-477B-A6F3-1DCA2472C6AC}"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1C95406-DF39-4024-9E40-D7DB7A188E8A}"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95406-DF39-4024-9E40-D7DB7A188E8A}"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95406-DF39-4024-9E40-D7DB7A188E8A}"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C95406-DF39-4024-9E40-D7DB7A188E8A}"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C95406-DF39-4024-9E40-D7DB7A188E8A}"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1C95406-DF39-4024-9E40-D7DB7A188E8A}"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C95406-DF39-4024-9E40-D7DB7A188E8A}" type="datetimeFigureOut">
              <a:rPr lang="en-US" smtClean="0"/>
              <a:pPr/>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1C95406-DF39-4024-9E40-D7DB7A188E8A}" type="datetimeFigureOut">
              <a:rPr lang="en-US" smtClean="0"/>
              <a:pPr/>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95406-DF39-4024-9E40-D7DB7A188E8A}" type="datetimeFigureOut">
              <a:rPr lang="en-US" smtClean="0"/>
              <a:pPr/>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C95406-DF39-4024-9E40-D7DB7A188E8A}"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C95406-DF39-4024-9E40-D7DB7A188E8A}"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78EED9-0DB4-4B83-888E-94EA88C0F2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95406-DF39-4024-9E40-D7DB7A188E8A}" type="datetimeFigureOut">
              <a:rPr lang="en-US" smtClean="0"/>
              <a:pPr/>
              <a:t>3/15/2021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8EED9-0DB4-4B83-888E-94EA88C0F2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mshealth.wikispaces.com/different+stages" TargetMode="External"/><Relationship Id="rId2" Type="http://schemas.openxmlformats.org/officeDocument/2006/relationships/image" Target="../media/image12.gif"/><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rz40.wordpress.com/2012/08/21/giudicare/" TargetMode="External"/><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mailto:pegmo33@woh.rr.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avidellis.ca/a-pig-in-a-poke-no-more-my-students-rate-the-isps/"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altrus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TREASURER’S WORKSHOP</a:t>
            </a:r>
          </a:p>
        </p:txBody>
      </p:sp>
      <p:sp>
        <p:nvSpPr>
          <p:cNvPr id="3" name="Subtitle 2"/>
          <p:cNvSpPr>
            <a:spLocks noGrp="1"/>
          </p:cNvSpPr>
          <p:nvPr>
            <p:ph type="subTitle" idx="1"/>
          </p:nvPr>
        </p:nvSpPr>
        <p:spPr/>
        <p:txBody>
          <a:bodyPr>
            <a:normAutofit fontScale="85000" lnSpcReduction="20000"/>
          </a:bodyPr>
          <a:lstStyle/>
          <a:p>
            <a:r>
              <a:rPr lang="en-US" dirty="0">
                <a:solidFill>
                  <a:schemeClr val="tx1"/>
                </a:solidFill>
              </a:rPr>
              <a:t> DISTRICT FIVE </a:t>
            </a:r>
            <a:br>
              <a:rPr lang="en-US" dirty="0">
                <a:solidFill>
                  <a:schemeClr val="tx1"/>
                </a:solidFill>
              </a:rPr>
            </a:br>
            <a:r>
              <a:rPr lang="en-US" dirty="0">
                <a:solidFill>
                  <a:schemeClr val="tx1"/>
                </a:solidFill>
              </a:rPr>
              <a:t>2021</a:t>
            </a:r>
          </a:p>
          <a:p>
            <a:endParaRPr lang="en-US" dirty="0">
              <a:solidFill>
                <a:schemeClr val="tx1"/>
              </a:solidFill>
            </a:endParaRPr>
          </a:p>
          <a:p>
            <a:r>
              <a:rPr lang="en-US" sz="2000" dirty="0">
                <a:solidFill>
                  <a:schemeClr val="tx1"/>
                </a:solidFill>
              </a:rPr>
              <a:t>Peggy Collins, District Five Treasurer</a:t>
            </a:r>
            <a:br>
              <a:rPr lang="en-US" sz="2000" dirty="0">
                <a:solidFill>
                  <a:schemeClr val="tx1"/>
                </a:solidFill>
              </a:rPr>
            </a:br>
            <a:r>
              <a:rPr lang="en-US" sz="2000" dirty="0">
                <a:solidFill>
                  <a:schemeClr val="tx1"/>
                </a:solidFill>
              </a:rPr>
              <a:t>Tammy Bader, District Five First Vice Governor</a:t>
            </a:r>
          </a:p>
          <a:p>
            <a:endParaRPr lang="en-US" dirty="0"/>
          </a:p>
        </p:txBody>
      </p:sp>
      <p:pic>
        <p:nvPicPr>
          <p:cNvPr id="4" name="Picture 3" descr="/Users/kevans/Desktop/Community /District 5/Logo/District Five Logo.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457200"/>
            <a:ext cx="3048000" cy="1600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ED654-56AA-4136-B8FB-1B3651D79F74}"/>
              </a:ext>
            </a:extLst>
          </p:cNvPr>
          <p:cNvSpPr>
            <a:spLocks noGrp="1"/>
          </p:cNvSpPr>
          <p:nvPr>
            <p:ph type="title"/>
          </p:nvPr>
        </p:nvSpPr>
        <p:spPr/>
        <p:txBody>
          <a:bodyPr/>
          <a:lstStyle/>
          <a:p>
            <a:r>
              <a:rPr lang="en-US"/>
              <a:t>Budgets</a:t>
            </a:r>
            <a:endParaRPr lang="en-US" dirty="0"/>
          </a:p>
        </p:txBody>
      </p:sp>
      <p:sp>
        <p:nvSpPr>
          <p:cNvPr id="3" name="Content Placeholder 2">
            <a:extLst>
              <a:ext uri="{FF2B5EF4-FFF2-40B4-BE49-F238E27FC236}">
                <a16:creationId xmlns:a16="http://schemas.microsoft.com/office/drawing/2014/main" id="{64A8672E-2830-4843-AEF7-64E48F9A139A}"/>
              </a:ext>
            </a:extLst>
          </p:cNvPr>
          <p:cNvSpPr>
            <a:spLocks noGrp="1"/>
          </p:cNvSpPr>
          <p:nvPr>
            <p:ph sz="half" idx="1"/>
          </p:nvPr>
        </p:nvSpPr>
        <p:spPr/>
        <p:txBody>
          <a:bodyPr/>
          <a:lstStyle/>
          <a:p>
            <a:r>
              <a:rPr lang="en-US" dirty="0"/>
              <a:t>General Operating</a:t>
            </a:r>
          </a:p>
          <a:p>
            <a:pPr lvl="2"/>
            <a:r>
              <a:rPr lang="en-US" dirty="0"/>
              <a:t>Income – based on anticipated dues and membership fees collected</a:t>
            </a:r>
          </a:p>
          <a:p>
            <a:pPr lvl="2"/>
            <a:r>
              <a:rPr lang="en-US" dirty="0"/>
              <a:t>Expenses – based on operating expenses, such Int’l and District dues, yearbooks, supplies, Conference expense. </a:t>
            </a:r>
          </a:p>
          <a:p>
            <a:pPr marL="914400" lvl="2" indent="0">
              <a:buNone/>
            </a:pPr>
            <a:r>
              <a:rPr lang="en-US" dirty="0"/>
              <a:t>     “What we pay for US”</a:t>
            </a:r>
          </a:p>
          <a:p>
            <a:pPr lvl="2"/>
            <a:endParaRPr lang="en-US" dirty="0"/>
          </a:p>
          <a:p>
            <a:pPr lvl="1"/>
            <a:endParaRPr lang="en-US" dirty="0"/>
          </a:p>
          <a:p>
            <a:endParaRPr lang="en-US" dirty="0"/>
          </a:p>
          <a:p>
            <a:endParaRPr lang="en-US" dirty="0"/>
          </a:p>
          <a:p>
            <a:pPr lvl="1"/>
            <a:endParaRPr lang="en-US" dirty="0"/>
          </a:p>
        </p:txBody>
      </p:sp>
      <p:sp>
        <p:nvSpPr>
          <p:cNvPr id="4" name="Content Placeholder 3">
            <a:extLst>
              <a:ext uri="{FF2B5EF4-FFF2-40B4-BE49-F238E27FC236}">
                <a16:creationId xmlns:a16="http://schemas.microsoft.com/office/drawing/2014/main" id="{EBBD2422-B861-4863-9086-51C487DB0B84}"/>
              </a:ext>
            </a:extLst>
          </p:cNvPr>
          <p:cNvSpPr>
            <a:spLocks noGrp="1"/>
          </p:cNvSpPr>
          <p:nvPr>
            <p:ph sz="half" idx="2"/>
          </p:nvPr>
        </p:nvSpPr>
        <p:spPr/>
        <p:txBody>
          <a:bodyPr/>
          <a:lstStyle/>
          <a:p>
            <a:r>
              <a:rPr lang="en-US" dirty="0"/>
              <a:t>Projects</a:t>
            </a:r>
          </a:p>
          <a:p>
            <a:pPr lvl="1">
              <a:buFont typeface="Arial" panose="020B0604020202020204" pitchFamily="34" charset="0"/>
              <a:buChar char="•"/>
            </a:pPr>
            <a:r>
              <a:rPr lang="en-US" sz="2000" dirty="0"/>
              <a:t>Income – based on current year fundraising activities and donations for service projects</a:t>
            </a:r>
          </a:p>
          <a:p>
            <a:pPr lvl="1">
              <a:buFont typeface="Arial" panose="020B0604020202020204" pitchFamily="34" charset="0"/>
              <a:buChar char="•"/>
            </a:pPr>
            <a:r>
              <a:rPr lang="en-US" sz="2000" dirty="0"/>
              <a:t>Expenses – based on donations to other community or Int’l projects, expenses for fundraising projects   “What we pay for others”</a:t>
            </a:r>
          </a:p>
          <a:p>
            <a:endParaRPr lang="en-US" dirty="0"/>
          </a:p>
        </p:txBody>
      </p:sp>
    </p:spTree>
    <p:extLst>
      <p:ext uri="{BB962C8B-B14F-4D97-AF65-F5344CB8AC3E}">
        <p14:creationId xmlns:p14="http://schemas.microsoft.com/office/powerpoint/2010/main" val="3718192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device&#10;&#10;Description generated with high confidence">
            <a:extLst>
              <a:ext uri="{FF2B5EF4-FFF2-40B4-BE49-F238E27FC236}">
                <a16:creationId xmlns:a16="http://schemas.microsoft.com/office/drawing/2014/main" id="{3895B1A7-50F8-4190-96A5-4B54497B600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4339" r="14785" b="-2"/>
          <a:stretch/>
        </p:blipFill>
        <p:spPr>
          <a:xfrm>
            <a:off x="4709" y="10561"/>
            <a:ext cx="3476673" cy="6857990"/>
          </a:xfrm>
          <a:prstGeom prst="rect">
            <a:avLst/>
          </a:prstGeom>
          <a:effectLst/>
        </p:spPr>
      </p:pic>
      <p:cxnSp>
        <p:nvCxnSpPr>
          <p:cNvPr id="12" name="Straight Connector 11">
            <a:extLst>
              <a:ext uri="{FF2B5EF4-FFF2-40B4-BE49-F238E27FC236}">
                <a16:creationId xmlns:a16="http://schemas.microsoft.com/office/drawing/2014/main" id="{A7F400EE-A8A5-48AF-B4D6-291B52C6F0B0}"/>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5444595-82FA-47FE-93C3-6CFCBE5A5667}"/>
              </a:ext>
            </a:extLst>
          </p:cNvPr>
          <p:cNvSpPr>
            <a:spLocks noGrp="1"/>
          </p:cNvSpPr>
          <p:nvPr>
            <p:ph type="title"/>
          </p:nvPr>
        </p:nvSpPr>
        <p:spPr>
          <a:xfrm>
            <a:off x="3724072" y="629268"/>
            <a:ext cx="4939868" cy="1286160"/>
          </a:xfrm>
        </p:spPr>
        <p:txBody>
          <a:bodyPr anchor="b">
            <a:normAutofit/>
          </a:bodyPr>
          <a:lstStyle/>
          <a:p>
            <a:pPr>
              <a:lnSpc>
                <a:spcPct val="90000"/>
              </a:lnSpc>
            </a:pPr>
            <a:r>
              <a:rPr lang="en-US" sz="4100"/>
              <a:t>Deposits and Disbursements</a:t>
            </a:r>
          </a:p>
        </p:txBody>
      </p:sp>
      <p:sp>
        <p:nvSpPr>
          <p:cNvPr id="3" name="Content Placeholder 2">
            <a:extLst>
              <a:ext uri="{FF2B5EF4-FFF2-40B4-BE49-F238E27FC236}">
                <a16:creationId xmlns:a16="http://schemas.microsoft.com/office/drawing/2014/main" id="{2C7BAA4D-3876-4A7B-9F3A-C5EC67BE14CB}"/>
              </a:ext>
            </a:extLst>
          </p:cNvPr>
          <p:cNvSpPr>
            <a:spLocks noGrp="1"/>
          </p:cNvSpPr>
          <p:nvPr>
            <p:ph idx="1"/>
          </p:nvPr>
        </p:nvSpPr>
        <p:spPr>
          <a:xfrm>
            <a:off x="3724073" y="2438400"/>
            <a:ext cx="4939867" cy="3785419"/>
          </a:xfrm>
        </p:spPr>
        <p:txBody>
          <a:bodyPr>
            <a:normAutofit/>
          </a:bodyPr>
          <a:lstStyle/>
          <a:p>
            <a:pPr marL="0" indent="0">
              <a:buNone/>
            </a:pPr>
            <a:r>
              <a:rPr lang="en-US" sz="2000" dirty="0"/>
              <a:t>Documentation for the audit!</a:t>
            </a:r>
          </a:p>
          <a:p>
            <a:pPr marL="0" indent="0">
              <a:buNone/>
            </a:pPr>
            <a:endParaRPr lang="en-US" sz="2000" dirty="0"/>
          </a:p>
          <a:p>
            <a:pPr marL="0" indent="0">
              <a:buNone/>
            </a:pPr>
            <a:r>
              <a:rPr lang="en-US" sz="2000" dirty="0"/>
              <a:t>For every deposit made and every check written make a note what the purpose of the transaction was and make sure you have documentation</a:t>
            </a:r>
          </a:p>
          <a:p>
            <a:endParaRPr lang="en-US" sz="2000" dirty="0"/>
          </a:p>
          <a:p>
            <a:pPr marL="0" indent="0">
              <a:buNone/>
            </a:pPr>
            <a:r>
              <a:rPr lang="en-US" sz="2000" dirty="0"/>
              <a:t>Six months from now, you will not remember the exact reason for the deposit made or the check written</a:t>
            </a:r>
          </a:p>
          <a:p>
            <a:endParaRPr lang="en-US" sz="2000" dirty="0"/>
          </a:p>
          <a:p>
            <a:pPr marL="457200" lvl="1" indent="0">
              <a:buNone/>
            </a:pPr>
            <a:endParaRPr lang="en-US" sz="1700" dirty="0"/>
          </a:p>
        </p:txBody>
      </p:sp>
      <p:sp>
        <p:nvSpPr>
          <p:cNvPr id="7" name="TextBox 6">
            <a:extLst>
              <a:ext uri="{FF2B5EF4-FFF2-40B4-BE49-F238E27FC236}">
                <a16:creationId xmlns:a16="http://schemas.microsoft.com/office/drawing/2014/main" id="{4328507D-DC6B-4B6E-A993-C917BA0DF1BB}"/>
              </a:ext>
            </a:extLst>
          </p:cNvPr>
          <p:cNvSpPr txBox="1"/>
          <p:nvPr/>
        </p:nvSpPr>
        <p:spPr>
          <a:xfrm>
            <a:off x="1169651" y="6657945"/>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mshealth.wikispaces.com/different+stages"/>
              </a:rPr>
              <a:t>This Photo</a:t>
            </a:r>
            <a:r>
              <a:rPr lang="en-US" sz="700">
                <a:solidFill>
                  <a:srgbClr val="FFFFFF"/>
                </a:solidFill>
              </a:rPr>
              <a:t> by Unknown Author is licensed under </a:t>
            </a:r>
            <a:r>
              <a:rPr lang="en-US" sz="700">
                <a:solidFill>
                  <a:srgbClr val="FFFFFF"/>
                </a:solidFill>
                <a:hlinkClick r:id="rId4" tooltip="https://creativecommons.org/licenses/by-sa/3.0/"/>
              </a:rPr>
              <a:t>CC BY-SA</a:t>
            </a:r>
            <a:endParaRPr lang="en-US" sz="700" dirty="0">
              <a:solidFill>
                <a:srgbClr val="FFFFFF"/>
              </a:solidFill>
            </a:endParaRPr>
          </a:p>
        </p:txBody>
      </p:sp>
    </p:spTree>
    <p:extLst>
      <p:ext uri="{BB962C8B-B14F-4D97-AF65-F5344CB8AC3E}">
        <p14:creationId xmlns:p14="http://schemas.microsoft.com/office/powerpoint/2010/main" val="164972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70631-654B-46F0-8741-777F46014FFC}"/>
              </a:ext>
            </a:extLst>
          </p:cNvPr>
          <p:cNvSpPr>
            <a:spLocks noGrp="1"/>
          </p:cNvSpPr>
          <p:nvPr>
            <p:ph type="title"/>
          </p:nvPr>
        </p:nvSpPr>
        <p:spPr/>
        <p:txBody>
          <a:bodyPr/>
          <a:lstStyle/>
          <a:p>
            <a:r>
              <a:rPr lang="en-US" dirty="0"/>
              <a:t>Financial Reports</a:t>
            </a:r>
          </a:p>
        </p:txBody>
      </p:sp>
      <p:sp>
        <p:nvSpPr>
          <p:cNvPr id="3" name="Content Placeholder 2">
            <a:extLst>
              <a:ext uri="{FF2B5EF4-FFF2-40B4-BE49-F238E27FC236}">
                <a16:creationId xmlns:a16="http://schemas.microsoft.com/office/drawing/2014/main" id="{C88A1C87-D9DE-4D10-88CA-A2FDF026225F}"/>
              </a:ext>
            </a:extLst>
          </p:cNvPr>
          <p:cNvSpPr>
            <a:spLocks noGrp="1"/>
          </p:cNvSpPr>
          <p:nvPr>
            <p:ph idx="1"/>
          </p:nvPr>
        </p:nvSpPr>
        <p:spPr/>
        <p:txBody>
          <a:bodyPr/>
          <a:lstStyle/>
          <a:p>
            <a:r>
              <a:rPr lang="en-US" dirty="0"/>
              <a:t>Reports of income, expenses and cash balance should be made at your monthly meetings, or as required by your Club</a:t>
            </a:r>
          </a:p>
          <a:p>
            <a:endParaRPr lang="en-US" dirty="0"/>
          </a:p>
          <a:p>
            <a:r>
              <a:rPr lang="en-US" dirty="0"/>
              <a:t>An annual report and your Club’s financial records should be submitted yearly, or as required by your Club, for audit</a:t>
            </a:r>
          </a:p>
        </p:txBody>
      </p:sp>
    </p:spTree>
    <p:extLst>
      <p:ext uri="{BB962C8B-B14F-4D97-AF65-F5344CB8AC3E}">
        <p14:creationId xmlns:p14="http://schemas.microsoft.com/office/powerpoint/2010/main" val="11594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2" name="Content Placeholder 20">
            <a:extLst>
              <a:ext uri="{FF2B5EF4-FFF2-40B4-BE49-F238E27FC236}">
                <a16:creationId xmlns:a16="http://schemas.microsoft.com/office/drawing/2014/main" id="{93606611-133A-4894-B76B-576E2816E414}"/>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4649" r="13061" b="2"/>
          <a:stretch/>
        </p:blipFill>
        <p:spPr>
          <a:xfrm>
            <a:off x="3477006" y="640082"/>
            <a:ext cx="5187246" cy="5577837"/>
          </a:xfrm>
          <a:prstGeom prst="rect">
            <a:avLst/>
          </a:prstGeom>
          <a:effectLst/>
        </p:spPr>
      </p:pic>
      <p:sp>
        <p:nvSpPr>
          <p:cNvPr id="63" name="Title 1">
            <a:extLst>
              <a:ext uri="{FF2B5EF4-FFF2-40B4-BE49-F238E27FC236}">
                <a16:creationId xmlns:a16="http://schemas.microsoft.com/office/drawing/2014/main" id="{B0753EF9-E2A5-44F5-BA86-D81E7BABDD41}"/>
              </a:ext>
            </a:extLst>
          </p:cNvPr>
          <p:cNvSpPr>
            <a:spLocks noGrp="1"/>
          </p:cNvSpPr>
          <p:nvPr>
            <p:ph type="title"/>
          </p:nvPr>
        </p:nvSpPr>
        <p:spPr>
          <a:xfrm>
            <a:off x="486696" y="629266"/>
            <a:ext cx="2750280" cy="1676603"/>
          </a:xfrm>
        </p:spPr>
        <p:txBody>
          <a:bodyPr>
            <a:normAutofit/>
          </a:bodyPr>
          <a:lstStyle/>
          <a:p>
            <a:r>
              <a:rPr lang="en-US" dirty="0"/>
              <a:t>TAX TIME!</a:t>
            </a:r>
          </a:p>
        </p:txBody>
      </p:sp>
      <p:sp>
        <p:nvSpPr>
          <p:cNvPr id="64" name="Content Placeholder 27">
            <a:extLst>
              <a:ext uri="{FF2B5EF4-FFF2-40B4-BE49-F238E27FC236}">
                <a16:creationId xmlns:a16="http://schemas.microsoft.com/office/drawing/2014/main" id="{2045C3C7-D83F-4A5B-8280-92F93636DED5}"/>
              </a:ext>
            </a:extLst>
          </p:cNvPr>
          <p:cNvSpPr>
            <a:spLocks noGrp="1"/>
          </p:cNvSpPr>
          <p:nvPr>
            <p:ph idx="1"/>
          </p:nvPr>
        </p:nvSpPr>
        <p:spPr>
          <a:xfrm>
            <a:off x="486697" y="2438400"/>
            <a:ext cx="2750278" cy="3785419"/>
          </a:xfrm>
        </p:spPr>
        <p:txBody>
          <a:bodyPr>
            <a:normAutofit/>
          </a:bodyPr>
          <a:lstStyle/>
          <a:p>
            <a:r>
              <a:rPr lang="en-US" sz="1600" dirty="0"/>
              <a:t>FISCAL YEAR END 5/31</a:t>
            </a:r>
          </a:p>
          <a:p>
            <a:r>
              <a:rPr lang="en-US" sz="1600" dirty="0"/>
              <a:t>GROSS RECEIPTS LESS THAN $50,000 CAN FILE A 990N</a:t>
            </a:r>
          </a:p>
          <a:p>
            <a:r>
              <a:rPr lang="en-US" sz="1600" dirty="0"/>
              <a:t>OVER $50,000 – 990EZ OR A 990</a:t>
            </a:r>
          </a:p>
          <a:p>
            <a:endParaRPr lang="en-US" sz="1600" dirty="0"/>
          </a:p>
          <a:p>
            <a:r>
              <a:rPr lang="en-US" sz="1600" dirty="0"/>
              <a:t>WHATEVER THE FORM – THE RETURN IS DUE 10/15</a:t>
            </a:r>
          </a:p>
          <a:p>
            <a:endParaRPr lang="en-US" sz="1600" dirty="0"/>
          </a:p>
          <a:p>
            <a:r>
              <a:rPr lang="en-US" sz="1600" dirty="0"/>
              <a:t>990N - GET LOGIN AND PASSWORD FROM OUTGOING TREASURER</a:t>
            </a:r>
          </a:p>
          <a:p>
            <a:endParaRPr lang="en-US" sz="1600" dirty="0"/>
          </a:p>
        </p:txBody>
      </p:sp>
      <p:sp>
        <p:nvSpPr>
          <p:cNvPr id="23" name="TextBox 22">
            <a:extLst>
              <a:ext uri="{FF2B5EF4-FFF2-40B4-BE49-F238E27FC236}">
                <a16:creationId xmlns:a16="http://schemas.microsoft.com/office/drawing/2014/main" id="{A518BF84-C629-4667-B195-2CD66ADA5324}"/>
              </a:ext>
            </a:extLst>
          </p:cNvPr>
          <p:cNvSpPr txBox="1"/>
          <p:nvPr/>
        </p:nvSpPr>
        <p:spPr>
          <a:xfrm>
            <a:off x="8436304" y="6017864"/>
            <a:ext cx="227948"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rPr>
              <a:t>T</a:t>
            </a:r>
          </a:p>
        </p:txBody>
      </p:sp>
    </p:spTree>
    <p:extLst>
      <p:ext uri="{BB962C8B-B14F-4D97-AF65-F5344CB8AC3E}">
        <p14:creationId xmlns:p14="http://schemas.microsoft.com/office/powerpoint/2010/main" val="2723869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52AE3D-CCB4-4E14-B637-270FB2413BE0}"/>
              </a:ext>
            </a:extLst>
          </p:cNvPr>
          <p:cNvSpPr>
            <a:spLocks noGrp="1"/>
          </p:cNvSpPr>
          <p:nvPr>
            <p:ph type="title"/>
          </p:nvPr>
        </p:nvSpPr>
        <p:spPr/>
        <p:txBody>
          <a:bodyPr/>
          <a:lstStyle/>
          <a:p>
            <a:r>
              <a:rPr lang="en-US" dirty="0"/>
              <a:t>Foundation</a:t>
            </a:r>
          </a:p>
        </p:txBody>
      </p:sp>
      <p:sp>
        <p:nvSpPr>
          <p:cNvPr id="5" name="Content Placeholder 4">
            <a:extLst>
              <a:ext uri="{FF2B5EF4-FFF2-40B4-BE49-F238E27FC236}">
                <a16:creationId xmlns:a16="http://schemas.microsoft.com/office/drawing/2014/main" id="{2CFA28FE-D9B6-41B1-B998-E5BC4597CFD2}"/>
              </a:ext>
            </a:extLst>
          </p:cNvPr>
          <p:cNvSpPr>
            <a:spLocks noGrp="1"/>
          </p:cNvSpPr>
          <p:nvPr>
            <p:ph idx="1"/>
          </p:nvPr>
        </p:nvSpPr>
        <p:spPr/>
        <p:txBody>
          <a:bodyPr/>
          <a:lstStyle/>
          <a:p>
            <a:pPr marL="0" indent="0" algn="ctr">
              <a:buNone/>
            </a:pPr>
            <a:r>
              <a:rPr lang="en-US" dirty="0"/>
              <a:t>Club is a 501c4 corporation</a:t>
            </a:r>
          </a:p>
          <a:p>
            <a:pPr marL="0" indent="0" algn="ctr">
              <a:buNone/>
            </a:pPr>
            <a:endParaRPr lang="en-US" dirty="0"/>
          </a:p>
          <a:p>
            <a:pPr marL="0" indent="0" algn="ctr">
              <a:buNone/>
            </a:pPr>
            <a:r>
              <a:rPr lang="en-US" dirty="0"/>
              <a:t>Foundation is a 501c3 corporation</a:t>
            </a:r>
          </a:p>
          <a:p>
            <a:pPr marL="0" indent="0" algn="ctr">
              <a:buNone/>
            </a:pPr>
            <a:endParaRPr lang="en-US" dirty="0"/>
          </a:p>
          <a:p>
            <a:pPr marL="0" indent="0" algn="ctr">
              <a:buNone/>
            </a:pPr>
            <a:r>
              <a:rPr lang="en-US" dirty="0"/>
              <a:t>Donations made to your Foundation are tax deductible which is the largest advantage to forming a Foundation</a:t>
            </a:r>
          </a:p>
        </p:txBody>
      </p:sp>
    </p:spTree>
    <p:extLst>
      <p:ext uri="{BB962C8B-B14F-4D97-AF65-F5344CB8AC3E}">
        <p14:creationId xmlns:p14="http://schemas.microsoft.com/office/powerpoint/2010/main" val="79408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9A309A7-1751-4ABE-A3C1-EEC40366AD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521B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67D8EB6-EAE1-4F9C-B398-83321E28720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2358913"/>
            <a:ext cx="1605129" cy="2140172"/>
          </a:xfrm>
          <a:prstGeom prst="ellipse">
            <a:avLst/>
          </a:prstGeom>
          <a:solidFill>
            <a:srgbClr val="FFFFFF"/>
          </a:solidFill>
          <a:ln>
            <a:solidFill>
              <a:srgbClr val="F0F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4" descr="A close up of an umbrella&#10;&#10;Description generated with high confidence">
            <a:extLst>
              <a:ext uri="{FF2B5EF4-FFF2-40B4-BE49-F238E27FC236}">
                <a16:creationId xmlns:a16="http://schemas.microsoft.com/office/drawing/2014/main" id="{28733E08-5C3E-4D50-AF53-5754188B60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0831" y="2942620"/>
            <a:ext cx="1096566" cy="972760"/>
          </a:xfrm>
          <a:prstGeom prst="rect">
            <a:avLst/>
          </a:prstGeom>
        </p:spPr>
      </p:pic>
      <p:sp>
        <p:nvSpPr>
          <p:cNvPr id="2" name="Title 1">
            <a:extLst>
              <a:ext uri="{FF2B5EF4-FFF2-40B4-BE49-F238E27FC236}">
                <a16:creationId xmlns:a16="http://schemas.microsoft.com/office/drawing/2014/main" id="{AB191F0B-C68A-4528-8AED-5CDD69CBD79F}"/>
              </a:ext>
            </a:extLst>
          </p:cNvPr>
          <p:cNvSpPr>
            <a:spLocks noGrp="1"/>
          </p:cNvSpPr>
          <p:nvPr>
            <p:ph type="title"/>
          </p:nvPr>
        </p:nvSpPr>
        <p:spPr>
          <a:xfrm>
            <a:off x="852321" y="627564"/>
            <a:ext cx="5605629" cy="1325563"/>
          </a:xfrm>
        </p:spPr>
        <p:txBody>
          <a:bodyPr>
            <a:normAutofit/>
          </a:bodyPr>
          <a:lstStyle/>
          <a:p>
            <a:r>
              <a:rPr lang="en-US" sz="4800" dirty="0"/>
              <a:t>Under the Umbrella </a:t>
            </a:r>
          </a:p>
        </p:txBody>
      </p:sp>
      <p:sp>
        <p:nvSpPr>
          <p:cNvPr id="10" name="Content Placeholder 9">
            <a:extLst>
              <a:ext uri="{FF2B5EF4-FFF2-40B4-BE49-F238E27FC236}">
                <a16:creationId xmlns:a16="http://schemas.microsoft.com/office/drawing/2014/main" id="{6EBE723F-BD9E-43EF-9988-FC6B6D70BFBB}"/>
              </a:ext>
            </a:extLst>
          </p:cNvPr>
          <p:cNvSpPr>
            <a:spLocks noGrp="1"/>
          </p:cNvSpPr>
          <p:nvPr>
            <p:ph idx="1"/>
          </p:nvPr>
        </p:nvSpPr>
        <p:spPr>
          <a:xfrm>
            <a:off x="918667" y="2190073"/>
            <a:ext cx="4850901" cy="3450613"/>
          </a:xfrm>
        </p:spPr>
        <p:txBody>
          <a:bodyPr anchor="ctr">
            <a:normAutofit fontScale="70000" lnSpcReduction="20000"/>
          </a:bodyPr>
          <a:lstStyle/>
          <a:p>
            <a:pPr marL="0" indent="0">
              <a:buNone/>
            </a:pPr>
            <a:r>
              <a:rPr lang="en-US" dirty="0"/>
              <a:t>Forming a Foundation under the umbrella of International requires no separate application to the IRS for 501c3 status</a:t>
            </a:r>
          </a:p>
          <a:p>
            <a:pPr marL="0" indent="0">
              <a:buNone/>
            </a:pPr>
            <a:endParaRPr lang="en-US" dirty="0"/>
          </a:p>
          <a:p>
            <a:pPr marL="0" indent="0">
              <a:buNone/>
            </a:pPr>
            <a:endParaRPr lang="en-US" dirty="0"/>
          </a:p>
          <a:p>
            <a:pPr marL="0" indent="0">
              <a:buNone/>
            </a:pPr>
            <a:r>
              <a:rPr lang="en-US" dirty="0"/>
              <a:t>Your local Club Foundation will need a separate federal ID number</a:t>
            </a:r>
          </a:p>
          <a:p>
            <a:pPr marL="0" indent="0">
              <a:buNone/>
            </a:pPr>
            <a:endParaRPr lang="en-US" dirty="0"/>
          </a:p>
          <a:p>
            <a:pPr marL="0" indent="0">
              <a:buNone/>
            </a:pPr>
            <a:r>
              <a:rPr lang="en-US" dirty="0"/>
              <a:t>International website – Search “Foundation Manual”</a:t>
            </a:r>
          </a:p>
          <a:p>
            <a:pPr marL="0" indent="0">
              <a:buNone/>
            </a:pPr>
            <a:endParaRPr lang="en-US" sz="2100" dirty="0"/>
          </a:p>
        </p:txBody>
      </p:sp>
    </p:spTree>
    <p:extLst>
      <p:ext uri="{BB962C8B-B14F-4D97-AF65-F5344CB8AC3E}">
        <p14:creationId xmlns:p14="http://schemas.microsoft.com/office/powerpoint/2010/main" val="1071961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D6775-E2EA-4F22-8338-49E18D1D0307}"/>
              </a:ext>
            </a:extLst>
          </p:cNvPr>
          <p:cNvSpPr>
            <a:spLocks noGrp="1"/>
          </p:cNvSpPr>
          <p:nvPr>
            <p:ph type="title"/>
          </p:nvPr>
        </p:nvSpPr>
        <p:spPr/>
        <p:txBody>
          <a:bodyPr/>
          <a:lstStyle/>
          <a:p>
            <a:r>
              <a:rPr lang="en-US" dirty="0"/>
              <a:t>Insurance</a:t>
            </a:r>
          </a:p>
        </p:txBody>
      </p:sp>
      <p:sp>
        <p:nvSpPr>
          <p:cNvPr id="3" name="Content Placeholder 2">
            <a:extLst>
              <a:ext uri="{FF2B5EF4-FFF2-40B4-BE49-F238E27FC236}">
                <a16:creationId xmlns:a16="http://schemas.microsoft.com/office/drawing/2014/main" id="{EAADF87C-D519-46BC-8EBF-CC02453E2777}"/>
              </a:ext>
            </a:extLst>
          </p:cNvPr>
          <p:cNvSpPr>
            <a:spLocks noGrp="1"/>
          </p:cNvSpPr>
          <p:nvPr>
            <p:ph idx="1"/>
          </p:nvPr>
        </p:nvSpPr>
        <p:spPr>
          <a:xfrm>
            <a:off x="379828" y="1444601"/>
            <a:ext cx="8229600" cy="4525963"/>
          </a:xfrm>
        </p:spPr>
        <p:txBody>
          <a:bodyPr/>
          <a:lstStyle/>
          <a:p>
            <a:pPr marL="0" indent="0" algn="ctr">
              <a:buNone/>
            </a:pPr>
            <a:endParaRPr lang="en-US" dirty="0"/>
          </a:p>
          <a:p>
            <a:pPr marL="0" indent="0" algn="ctr">
              <a:buNone/>
            </a:pPr>
            <a:r>
              <a:rPr lang="en-US" dirty="0"/>
              <a:t>A broad liability policy is offered by International for $10 annually</a:t>
            </a:r>
          </a:p>
          <a:p>
            <a:pPr marL="0" indent="0">
              <a:buNone/>
            </a:pPr>
            <a:endParaRPr lang="en-US" dirty="0"/>
          </a:p>
          <a:p>
            <a:pPr marL="0" indent="0" algn="ctr">
              <a:buNone/>
            </a:pPr>
            <a:r>
              <a:rPr lang="en-US" dirty="0"/>
              <a:t>This is not an automatic enrollment - $10 must be submitted to International to obtain coverage</a:t>
            </a:r>
          </a:p>
          <a:p>
            <a:pPr marL="0" indent="0" algn="ctr">
              <a:buNone/>
            </a:pPr>
            <a:endParaRPr lang="en-US" dirty="0"/>
          </a:p>
          <a:p>
            <a:pPr marL="0" indent="0" algn="ctr">
              <a:buNone/>
            </a:pPr>
            <a:r>
              <a:rPr lang="en-US" dirty="0"/>
              <a:t>Liability Insurance – Do you need it?</a:t>
            </a:r>
          </a:p>
        </p:txBody>
      </p:sp>
    </p:spTree>
    <p:extLst>
      <p:ext uri="{BB962C8B-B14F-4D97-AF65-F5344CB8AC3E}">
        <p14:creationId xmlns:p14="http://schemas.microsoft.com/office/powerpoint/2010/main" val="1712768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191F3-2947-4F40-A01F-7E566C4081BF}"/>
              </a:ext>
            </a:extLst>
          </p:cNvPr>
          <p:cNvSpPr>
            <a:spLocks noGrp="1"/>
          </p:cNvSpPr>
          <p:nvPr>
            <p:ph type="title"/>
          </p:nvPr>
        </p:nvSpPr>
        <p:spPr/>
        <p:txBody>
          <a:bodyPr>
            <a:noAutofit/>
          </a:bodyPr>
          <a:lstStyle/>
          <a:p>
            <a:r>
              <a:rPr lang="en-US" dirty="0"/>
              <a:t>DIRECTORS &amp; OFFICERS INSURANCE</a:t>
            </a:r>
          </a:p>
        </p:txBody>
      </p:sp>
      <p:sp>
        <p:nvSpPr>
          <p:cNvPr id="3" name="Content Placeholder 2">
            <a:extLst>
              <a:ext uri="{FF2B5EF4-FFF2-40B4-BE49-F238E27FC236}">
                <a16:creationId xmlns:a16="http://schemas.microsoft.com/office/drawing/2014/main" id="{E1680495-FD12-4545-BD5E-11F6275318DE}"/>
              </a:ext>
            </a:extLst>
          </p:cNvPr>
          <p:cNvSpPr>
            <a:spLocks noGrp="1"/>
          </p:cNvSpPr>
          <p:nvPr>
            <p:ph sz="half" idx="1"/>
          </p:nvPr>
        </p:nvSpPr>
        <p:spPr/>
        <p:txBody>
          <a:bodyPr>
            <a:normAutofit/>
          </a:bodyPr>
          <a:lstStyle/>
          <a:p>
            <a:r>
              <a:rPr lang="en-US" sz="3600" dirty="0"/>
              <a:t>What is it?</a:t>
            </a:r>
          </a:p>
          <a:p>
            <a:pPr marL="0" indent="0">
              <a:buNone/>
            </a:pPr>
            <a:endParaRPr lang="en-US" sz="3600" dirty="0"/>
          </a:p>
          <a:p>
            <a:r>
              <a:rPr lang="en-US" sz="3600" dirty="0"/>
              <a:t>Do we need it?</a:t>
            </a:r>
          </a:p>
          <a:p>
            <a:pPr marL="0" indent="0">
              <a:buNone/>
            </a:pPr>
            <a:endParaRPr lang="en-US" sz="3600" dirty="0"/>
          </a:p>
          <a:p>
            <a:r>
              <a:rPr lang="en-US" sz="3600" dirty="0"/>
              <a:t>Recommended by International</a:t>
            </a:r>
          </a:p>
          <a:p>
            <a:endParaRPr lang="en-US" sz="3600" dirty="0"/>
          </a:p>
        </p:txBody>
      </p:sp>
      <p:pic>
        <p:nvPicPr>
          <p:cNvPr id="6" name="Content Placeholder 5" descr="A picture containing text&#10;&#10;Description automatically generated">
            <a:extLst>
              <a:ext uri="{FF2B5EF4-FFF2-40B4-BE49-F238E27FC236}">
                <a16:creationId xmlns:a16="http://schemas.microsoft.com/office/drawing/2014/main" id="{27525037-680E-4855-82FC-D7ECAE4CC37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074345"/>
            <a:ext cx="4038600" cy="3577672"/>
          </a:xfrm>
        </p:spPr>
      </p:pic>
    </p:spTree>
    <p:extLst>
      <p:ext uri="{BB962C8B-B14F-4D97-AF65-F5344CB8AC3E}">
        <p14:creationId xmlns:p14="http://schemas.microsoft.com/office/powerpoint/2010/main" val="321990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9CA0969-A88C-4B6F-ABF6-30E3DD68EA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00" y="609600"/>
            <a:ext cx="3428999" cy="3124200"/>
          </a:xfrm>
          <a:prstGeom prst="rect">
            <a:avLst/>
          </a:prstGeom>
        </p:spPr>
      </p:pic>
      <p:sp>
        <p:nvSpPr>
          <p:cNvPr id="4" name="Title 3">
            <a:extLst>
              <a:ext uri="{FF2B5EF4-FFF2-40B4-BE49-F238E27FC236}">
                <a16:creationId xmlns:a16="http://schemas.microsoft.com/office/drawing/2014/main" id="{329827DF-2A44-4660-A879-72C98A6FAD77}"/>
              </a:ext>
            </a:extLst>
          </p:cNvPr>
          <p:cNvSpPr>
            <a:spLocks noGrp="1"/>
          </p:cNvSpPr>
          <p:nvPr>
            <p:ph type="ctrTitle"/>
          </p:nvPr>
        </p:nvSpPr>
        <p:spPr/>
        <p:txBody>
          <a:bodyPr>
            <a:noAutofit/>
          </a:bodyPr>
          <a:lstStyle/>
          <a:p>
            <a:pPr algn="ctr"/>
            <a:br>
              <a:rPr lang="en-US" sz="3600" dirty="0"/>
            </a:br>
            <a:br>
              <a:rPr lang="en-US" sz="3600" dirty="0"/>
            </a:br>
            <a:br>
              <a:rPr lang="en-US" sz="3600" dirty="0"/>
            </a:br>
            <a:r>
              <a:rPr lang="en-US" sz="3600" b="1" dirty="0"/>
              <a:t>QUESTIONS?</a:t>
            </a:r>
          </a:p>
        </p:txBody>
      </p:sp>
      <p:sp>
        <p:nvSpPr>
          <p:cNvPr id="6" name="Text Placeholder 5">
            <a:extLst>
              <a:ext uri="{FF2B5EF4-FFF2-40B4-BE49-F238E27FC236}">
                <a16:creationId xmlns:a16="http://schemas.microsoft.com/office/drawing/2014/main" id="{AC1BBBF8-A9C2-46C1-B303-D8F22C098730}"/>
              </a:ext>
            </a:extLst>
          </p:cNvPr>
          <p:cNvSpPr>
            <a:spLocks noGrp="1"/>
          </p:cNvSpPr>
          <p:nvPr>
            <p:ph type="subTitle" idx="1"/>
          </p:nvPr>
        </p:nvSpPr>
        <p:spPr/>
        <p:txBody>
          <a:bodyPr>
            <a:normAutofit/>
          </a:bodyPr>
          <a:lstStyle/>
          <a:p>
            <a:pPr algn="ctr"/>
            <a:r>
              <a:rPr lang="en-US" sz="3200" b="1" dirty="0">
                <a:solidFill>
                  <a:schemeClr val="tx1"/>
                </a:solidFill>
              </a:rPr>
              <a:t>COMMENTS? </a:t>
            </a:r>
          </a:p>
          <a:p>
            <a:pPr algn="ctr"/>
            <a:r>
              <a:rPr lang="en-US" sz="3200" b="1" dirty="0">
                <a:solidFill>
                  <a:schemeClr val="tx1"/>
                </a:solidFill>
              </a:rPr>
              <a:t>STORIES?</a:t>
            </a:r>
          </a:p>
        </p:txBody>
      </p:sp>
    </p:spTree>
    <p:extLst>
      <p:ext uri="{BB962C8B-B14F-4D97-AF65-F5344CB8AC3E}">
        <p14:creationId xmlns:p14="http://schemas.microsoft.com/office/powerpoint/2010/main" val="2131004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364B6A9-B35B-4D68-881C-5E58C0FAA841}"/>
              </a:ext>
            </a:extLst>
          </p:cNvPr>
          <p:cNvSpPr>
            <a:spLocks noGrp="1"/>
          </p:cNvSpPr>
          <p:nvPr>
            <p:ph type="body" idx="4294967295"/>
          </p:nvPr>
        </p:nvSpPr>
        <p:spPr>
          <a:xfrm>
            <a:off x="533400" y="1447800"/>
            <a:ext cx="7772400" cy="1500187"/>
          </a:xfrm>
        </p:spPr>
        <p:txBody>
          <a:bodyPr>
            <a:normAutofit fontScale="55000" lnSpcReduction="20000"/>
          </a:bodyPr>
          <a:lstStyle/>
          <a:p>
            <a:pPr marL="0" indent="0" algn="ctr">
              <a:buNone/>
            </a:pPr>
            <a:r>
              <a:rPr lang="en-US" sz="4000" dirty="0"/>
              <a:t>Feel free to contact me with questions</a:t>
            </a:r>
          </a:p>
          <a:p>
            <a:pPr marL="0" indent="0" algn="ctr">
              <a:buNone/>
            </a:pPr>
            <a:r>
              <a:rPr lang="en-US" sz="4000" dirty="0"/>
              <a:t>Peggy Collins , District Five Treasurer</a:t>
            </a:r>
          </a:p>
          <a:p>
            <a:pPr marL="0" indent="0" algn="ctr">
              <a:buNone/>
            </a:pPr>
            <a:r>
              <a:rPr lang="en-US" sz="4000" dirty="0">
                <a:hlinkClick r:id="rId2"/>
              </a:rPr>
              <a:t>pegmo33@woh.rr.com</a:t>
            </a:r>
            <a:endParaRPr lang="en-US" sz="4000" dirty="0"/>
          </a:p>
          <a:p>
            <a:pPr marL="0" indent="0" algn="ctr">
              <a:buNone/>
            </a:pPr>
            <a:r>
              <a:rPr lang="en-US" sz="4000" dirty="0"/>
              <a:t>937-603-6478</a:t>
            </a:r>
          </a:p>
          <a:p>
            <a:pPr algn="ctr"/>
            <a:endParaRPr lang="en-US" sz="4000" dirty="0"/>
          </a:p>
        </p:txBody>
      </p:sp>
    </p:spTree>
    <p:extLst>
      <p:ext uri="{BB962C8B-B14F-4D97-AF65-F5344CB8AC3E}">
        <p14:creationId xmlns:p14="http://schemas.microsoft.com/office/powerpoint/2010/main" val="3613813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Thank you for saying yes…..now what??</a:t>
            </a:r>
            <a:br>
              <a:rPr lang="en-US" dirty="0"/>
            </a:br>
            <a:endParaRPr lang="en-US" dirty="0"/>
          </a:p>
        </p:txBody>
      </p:sp>
      <p:sp>
        <p:nvSpPr>
          <p:cNvPr id="3" name="Content Placeholder 2"/>
          <p:cNvSpPr>
            <a:spLocks noGrp="1"/>
          </p:cNvSpPr>
          <p:nvPr>
            <p:ph idx="1"/>
          </p:nvPr>
        </p:nvSpPr>
        <p:spPr>
          <a:xfrm>
            <a:off x="457200" y="1600201"/>
            <a:ext cx="8229600" cy="4495799"/>
          </a:xfrm>
        </p:spPr>
        <p:txBody>
          <a:bodyPr>
            <a:normAutofit lnSpcReduction="10000"/>
          </a:bodyPr>
          <a:lstStyle/>
          <a:p>
            <a:pPr algn="ctr"/>
            <a:r>
              <a:rPr lang="en-US" dirty="0"/>
              <a:t>The key is ORGANIZATION!!</a:t>
            </a:r>
          </a:p>
          <a:p>
            <a:pPr algn="ctr"/>
            <a:endParaRPr lang="en-US" dirty="0"/>
          </a:p>
          <a:p>
            <a:pPr algn="ctr"/>
            <a:endParaRPr lang="en-US" dirty="0"/>
          </a:p>
          <a:p>
            <a:pPr algn="ctr"/>
            <a:endParaRPr lang="en-US" dirty="0"/>
          </a:p>
          <a:p>
            <a:pPr algn="ctr"/>
            <a:endParaRPr lang="en-US" dirty="0"/>
          </a:p>
          <a:p>
            <a:r>
              <a:rPr lang="en-US" sz="1800" dirty="0"/>
              <a:t>Ensure a smooth transition from the past treasurer by obtaining all records and the new, approved budget</a:t>
            </a:r>
          </a:p>
          <a:p>
            <a:r>
              <a:rPr lang="en-US" sz="1800" dirty="0"/>
              <a:t>Go through the steps to change the signatures on the bank account</a:t>
            </a:r>
          </a:p>
          <a:p>
            <a:r>
              <a:rPr lang="en-US" sz="1800" dirty="0"/>
              <a:t>Attend your Club’s Board orientation to become familiar with your new role</a:t>
            </a:r>
          </a:p>
          <a:p>
            <a:r>
              <a:rPr lang="en-US" sz="1800" dirty="0"/>
              <a:t>Coordinate dues payment between the outgoing and incoming treasurer</a:t>
            </a:r>
            <a:br>
              <a:rPr lang="en-US" sz="1800" dirty="0"/>
            </a:br>
            <a:endParaRPr lang="en-US" sz="1800" dirty="0"/>
          </a:p>
          <a:p>
            <a:pPr algn="ctr"/>
            <a:endParaRPr lang="en-US" sz="2000" dirty="0"/>
          </a:p>
        </p:txBody>
      </p:sp>
      <p:pic>
        <p:nvPicPr>
          <p:cNvPr id="1035" name="Picture 11" descr="C:\Users\tammy\AppData\Local\Microsoft\Windows\INetCache\IE\E0H32SEN\2225466479_57fc0ed974[1].jpg"/>
          <p:cNvPicPr>
            <a:picLocks noChangeAspect="1" noChangeArrowheads="1"/>
          </p:cNvPicPr>
          <p:nvPr/>
        </p:nvPicPr>
        <p:blipFill>
          <a:blip r:embed="rId2"/>
          <a:srcRect/>
          <a:stretch>
            <a:fillRect/>
          </a:stretch>
        </p:blipFill>
        <p:spPr bwMode="auto">
          <a:xfrm>
            <a:off x="1911350" y="1295400"/>
            <a:ext cx="5321300" cy="2858912"/>
          </a:xfrm>
          <a:prstGeom prst="rect">
            <a:avLst/>
          </a:prstGeom>
          <a:noFill/>
        </p:spPr>
      </p:pic>
      <mc:AlternateContent xmlns:mc="http://schemas.openxmlformats.org/markup-compatibility/2006" xmlns:pslz="http://schemas.microsoft.com/office/powerpoint/2016/slidezoom">
        <mc:Choice Requires="pslz">
          <p:graphicFrame>
            <p:nvGraphicFramePr>
              <p:cNvPr id="5" name="Slide Zoom 4">
                <a:extLst>
                  <a:ext uri="{FF2B5EF4-FFF2-40B4-BE49-F238E27FC236}">
                    <a16:creationId xmlns:a16="http://schemas.microsoft.com/office/drawing/2014/main" id="{F0BD44E0-AB71-45EF-AB53-5345A2A8721F}"/>
                  </a:ext>
                </a:extLst>
              </p:cNvPr>
              <p:cNvGraphicFramePr>
                <a:graphicFrameLocks noChangeAspect="1"/>
              </p:cNvGraphicFramePr>
              <p:nvPr>
                <p:extLst>
                  <p:ext uri="{D42A27DB-BD31-4B8C-83A1-F6EECF244321}">
                    <p14:modId xmlns:p14="http://schemas.microsoft.com/office/powerpoint/2010/main" val="473547042"/>
                  </p:ext>
                </p:extLst>
              </p:nvPr>
            </p:nvGraphicFramePr>
            <p:xfrm>
              <a:off x="-3014003" y="-772930"/>
              <a:ext cx="2286000" cy="1714500"/>
            </p:xfrm>
            <a:graphic>
              <a:graphicData uri="http://schemas.microsoft.com/office/powerpoint/2016/slidezoom">
                <pslz:sldZm>
                  <pslz:sldZmObj sldId="256" cId="0">
                    <pslz:zmPr id="{0A447D14-A653-45B0-AECE-DA0410A1EB5F}"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5" name="Slide Zoom 4">
                <a:extLst>
                  <a:ext uri="{FF2B5EF4-FFF2-40B4-BE49-F238E27FC236}">
                    <a16:creationId xmlns:a16="http://schemas.microsoft.com/office/drawing/2014/main" id="{F0BD44E0-AB71-45EF-AB53-5345A2A8721F}"/>
                  </a:ext>
                </a:extLst>
              </p:cNvPr>
              <p:cNvPicPr>
                <a:picLocks noGrp="1" noRot="1" noChangeAspect="1" noMove="1" noResize="1" noEditPoints="1" noAdjustHandles="1" noChangeArrowheads="1" noChangeShapeType="1"/>
              </p:cNvPicPr>
              <p:nvPr/>
            </p:nvPicPr>
            <p:blipFill>
              <a:blip r:embed="rId4"/>
              <a:stretch>
                <a:fillRect/>
              </a:stretch>
            </p:blipFill>
            <p:spPr>
              <a:xfrm>
                <a:off x="-3014003" y="-772930"/>
                <a:ext cx="2286000" cy="1714500"/>
              </a:xfrm>
              <a:prstGeom prst="rect">
                <a:avLst/>
              </a:prstGeom>
              <a:ln w="3175">
                <a:solidFill>
                  <a:prstClr val="ltGray"/>
                </a:solidFill>
              </a:ln>
            </p:spPr>
          </p:pic>
        </mc:Fallback>
      </mc:AlternateContent>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10200" y="640081"/>
            <a:ext cx="3644392" cy="5574451"/>
          </a:xfrm>
        </p:spPr>
        <p:txBody>
          <a:bodyPr vert="horz" lIns="91440" tIns="45720" rIns="91440" bIns="45720" rtlCol="0" anchor="ctr">
            <a:normAutofit fontScale="90000"/>
          </a:bodyPr>
          <a:lstStyle/>
          <a:p>
            <a:pPr>
              <a:lnSpc>
                <a:spcPct val="90000"/>
              </a:lnSpc>
            </a:pPr>
            <a:r>
              <a:rPr lang="en-US" sz="4000" b="1" kern="1200" dirty="0">
                <a:solidFill>
                  <a:schemeClr val="tx1"/>
                </a:solidFill>
                <a:latin typeface="+mj-lt"/>
                <a:ea typeface="+mj-ea"/>
                <a:cs typeface="+mj-cs"/>
              </a:rPr>
              <a:t>The key is organization!</a:t>
            </a:r>
            <a:br>
              <a:rPr lang="en-US" sz="4000" b="1" kern="1200" dirty="0">
                <a:solidFill>
                  <a:schemeClr val="tx1"/>
                </a:solidFill>
                <a:latin typeface="+mj-lt"/>
                <a:ea typeface="+mj-ea"/>
                <a:cs typeface="+mj-cs"/>
              </a:rPr>
            </a:br>
            <a:r>
              <a:rPr lang="en-US" sz="1800" b="1" kern="1200" dirty="0">
                <a:solidFill>
                  <a:schemeClr val="tx1"/>
                </a:solidFill>
                <a:latin typeface="+mj-lt"/>
                <a:ea typeface="+mj-ea"/>
                <a:cs typeface="+mj-cs"/>
              </a:rPr>
              <a:t>Good Recordkeeping</a:t>
            </a:r>
            <a:br>
              <a:rPr lang="en-US" sz="1800" b="1" kern="1200" dirty="0">
                <a:solidFill>
                  <a:schemeClr val="tx1"/>
                </a:solidFill>
                <a:latin typeface="+mj-lt"/>
                <a:ea typeface="+mj-ea"/>
                <a:cs typeface="+mj-cs"/>
              </a:rPr>
            </a:br>
            <a:r>
              <a:rPr lang="en-US" sz="1800" b="1" kern="1200" dirty="0">
                <a:solidFill>
                  <a:schemeClr val="tx1"/>
                </a:solidFill>
                <a:latin typeface="+mj-lt"/>
                <a:ea typeface="+mj-ea"/>
                <a:cs typeface="+mj-cs"/>
              </a:rPr>
              <a:t>Timeliness</a:t>
            </a:r>
            <a:br>
              <a:rPr lang="en-US" sz="1800" b="1" kern="1200" dirty="0">
                <a:solidFill>
                  <a:schemeClr val="tx1"/>
                </a:solidFill>
                <a:latin typeface="+mj-lt"/>
                <a:ea typeface="+mj-ea"/>
                <a:cs typeface="+mj-cs"/>
              </a:rPr>
            </a:br>
            <a:r>
              <a:rPr lang="en-US" sz="1800" b="1" kern="1200" dirty="0">
                <a:solidFill>
                  <a:schemeClr val="tx1"/>
                </a:solidFill>
                <a:latin typeface="+mj-lt"/>
                <a:ea typeface="+mj-ea"/>
                <a:cs typeface="+mj-cs"/>
              </a:rPr>
              <a:t>Vision</a:t>
            </a:r>
            <a:br>
              <a:rPr lang="en-US" sz="1800" b="1" kern="1200" dirty="0">
                <a:solidFill>
                  <a:schemeClr val="tx1"/>
                </a:solidFill>
                <a:latin typeface="+mj-lt"/>
                <a:ea typeface="+mj-ea"/>
                <a:cs typeface="+mj-cs"/>
              </a:rPr>
            </a:br>
            <a:br>
              <a:rPr lang="en-US" sz="1800" b="1" kern="1200" dirty="0">
                <a:solidFill>
                  <a:schemeClr val="tx1"/>
                </a:solidFill>
                <a:latin typeface="+mj-lt"/>
                <a:ea typeface="+mj-ea"/>
                <a:cs typeface="+mj-cs"/>
              </a:rPr>
            </a:br>
            <a:r>
              <a:rPr lang="en-US" sz="1800" b="1" kern="1200" dirty="0">
                <a:solidFill>
                  <a:schemeClr val="tx1"/>
                </a:solidFill>
                <a:latin typeface="+mj-lt"/>
                <a:ea typeface="+mj-ea"/>
                <a:cs typeface="+mj-cs"/>
              </a:rPr>
              <a:t>Track all deposits and expenditures</a:t>
            </a:r>
            <a:br>
              <a:rPr lang="en-US" sz="1800" b="1" kern="1200" dirty="0">
                <a:solidFill>
                  <a:schemeClr val="tx1"/>
                </a:solidFill>
                <a:latin typeface="+mj-lt"/>
                <a:ea typeface="+mj-ea"/>
                <a:cs typeface="+mj-cs"/>
              </a:rPr>
            </a:br>
            <a:r>
              <a:rPr lang="en-US" sz="1800" b="1" kern="1200" dirty="0">
                <a:solidFill>
                  <a:schemeClr val="tx1"/>
                </a:solidFill>
                <a:latin typeface="+mj-lt"/>
                <a:ea typeface="+mj-ea"/>
                <a:cs typeface="+mj-cs"/>
              </a:rPr>
              <a:t>Keep the check register accurate</a:t>
            </a:r>
            <a:br>
              <a:rPr lang="en-US" sz="1800" b="1" kern="1200" dirty="0">
                <a:solidFill>
                  <a:schemeClr val="tx1"/>
                </a:solidFill>
                <a:latin typeface="+mj-lt"/>
                <a:ea typeface="+mj-ea"/>
                <a:cs typeface="+mj-cs"/>
              </a:rPr>
            </a:br>
            <a:r>
              <a:rPr lang="en-US" sz="1800" b="1" kern="1200" dirty="0">
                <a:solidFill>
                  <a:schemeClr val="tx1"/>
                </a:solidFill>
                <a:latin typeface="+mj-lt"/>
                <a:ea typeface="+mj-ea"/>
                <a:cs typeface="+mj-cs"/>
              </a:rPr>
              <a:t>Make sure checkbook coincides with bank statement</a:t>
            </a:r>
            <a:br>
              <a:rPr lang="en-US" sz="1800" b="1" kern="1200" dirty="0">
                <a:solidFill>
                  <a:schemeClr val="tx1"/>
                </a:solidFill>
                <a:latin typeface="+mj-lt"/>
                <a:ea typeface="+mj-ea"/>
                <a:cs typeface="+mj-cs"/>
              </a:rPr>
            </a:br>
            <a:br>
              <a:rPr lang="en-US" sz="1800" b="1" kern="1200" dirty="0">
                <a:solidFill>
                  <a:schemeClr val="tx1"/>
                </a:solidFill>
                <a:latin typeface="+mj-lt"/>
                <a:ea typeface="+mj-ea"/>
                <a:cs typeface="+mj-cs"/>
              </a:rPr>
            </a:br>
            <a:r>
              <a:rPr lang="en-US" sz="1800" b="1" kern="1200" dirty="0">
                <a:solidFill>
                  <a:schemeClr val="tx1"/>
                </a:solidFill>
                <a:latin typeface="+mj-lt"/>
                <a:ea typeface="+mj-ea"/>
                <a:cs typeface="+mj-cs"/>
              </a:rPr>
              <a:t>Make deposits and write checks in a timely manner</a:t>
            </a:r>
            <a:br>
              <a:rPr lang="en-US" sz="1800" b="1" kern="1200" dirty="0">
                <a:solidFill>
                  <a:schemeClr val="tx1"/>
                </a:solidFill>
                <a:latin typeface="+mj-lt"/>
                <a:ea typeface="+mj-ea"/>
                <a:cs typeface="+mj-cs"/>
              </a:rPr>
            </a:br>
            <a:r>
              <a:rPr lang="en-US" sz="1800" b="1" kern="1200" dirty="0">
                <a:solidFill>
                  <a:schemeClr val="tx1"/>
                </a:solidFill>
                <a:latin typeface="+mj-lt"/>
                <a:ea typeface="+mj-ea"/>
                <a:cs typeface="+mj-cs"/>
              </a:rPr>
              <a:t>Document all transactions</a:t>
            </a:r>
            <a:br>
              <a:rPr lang="en-US" sz="1800" b="1" kern="1200" dirty="0">
                <a:solidFill>
                  <a:schemeClr val="tx1"/>
                </a:solidFill>
                <a:latin typeface="+mj-lt"/>
                <a:ea typeface="+mj-ea"/>
                <a:cs typeface="+mj-cs"/>
              </a:rPr>
            </a:br>
            <a:br>
              <a:rPr lang="en-US" sz="1800" b="1" kern="1200" dirty="0">
                <a:solidFill>
                  <a:schemeClr val="tx1"/>
                </a:solidFill>
                <a:latin typeface="+mj-lt"/>
                <a:ea typeface="+mj-ea"/>
                <a:cs typeface="+mj-cs"/>
              </a:rPr>
            </a:br>
            <a:r>
              <a:rPr lang="en-US" sz="1800" b="1" kern="1200" dirty="0">
                <a:solidFill>
                  <a:schemeClr val="tx1"/>
                </a:solidFill>
                <a:latin typeface="+mj-lt"/>
                <a:ea typeface="+mj-ea"/>
                <a:cs typeface="+mj-cs"/>
              </a:rPr>
              <a:t>Work with Board to keep the budget balanced and to create the new budget</a:t>
            </a:r>
            <a:br>
              <a:rPr lang="en-US" sz="1800" b="1" kern="1200" dirty="0">
                <a:solidFill>
                  <a:schemeClr val="tx1"/>
                </a:solidFill>
                <a:latin typeface="+mj-lt"/>
                <a:ea typeface="+mj-ea"/>
                <a:cs typeface="+mj-cs"/>
              </a:rPr>
            </a:br>
            <a:br>
              <a:rPr lang="en-US" sz="1800" b="1" kern="1200" dirty="0">
                <a:solidFill>
                  <a:schemeClr val="tx1"/>
                </a:solidFill>
                <a:latin typeface="+mj-lt"/>
                <a:ea typeface="+mj-ea"/>
                <a:cs typeface="+mj-cs"/>
              </a:rPr>
            </a:br>
            <a:br>
              <a:rPr lang="en-US" sz="1800" b="1" kern="1200" dirty="0">
                <a:solidFill>
                  <a:schemeClr val="tx1"/>
                </a:solidFill>
                <a:latin typeface="+mj-lt"/>
                <a:ea typeface="+mj-ea"/>
                <a:cs typeface="+mj-cs"/>
              </a:rPr>
            </a:br>
            <a:br>
              <a:rPr lang="en-US" sz="4000" kern="1200" dirty="0">
                <a:solidFill>
                  <a:schemeClr val="tx1"/>
                </a:solidFill>
                <a:latin typeface="+mj-lt"/>
                <a:ea typeface="+mj-ea"/>
                <a:cs typeface="+mj-cs"/>
              </a:rPr>
            </a:br>
            <a:endParaRPr lang="en-US" sz="4000" kern="1200" dirty="0">
              <a:solidFill>
                <a:schemeClr val="tx1"/>
              </a:solidFill>
              <a:latin typeface="+mj-lt"/>
              <a:ea typeface="+mj-ea"/>
              <a:cs typeface="+mj-cs"/>
            </a:endParaRPr>
          </a:p>
        </p:txBody>
      </p:sp>
      <p:pic>
        <p:nvPicPr>
          <p:cNvPr id="19" name="Content Placeholder 6" descr="A close up of ware&#10;&#10;Description automatically generated">
            <a:extLst>
              <a:ext uri="{FF2B5EF4-FFF2-40B4-BE49-F238E27FC236}">
                <a16:creationId xmlns:a16="http://schemas.microsoft.com/office/drawing/2014/main" id="{1777BC47-EBF2-4FFA-8B07-4461ADEDD49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408" y="1219200"/>
            <a:ext cx="5320792" cy="387629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5310E-B3F6-42C7-A991-31F133A1940A}"/>
              </a:ext>
            </a:extLst>
          </p:cNvPr>
          <p:cNvSpPr>
            <a:spLocks noGrp="1"/>
          </p:cNvSpPr>
          <p:nvPr>
            <p:ph type="title"/>
          </p:nvPr>
        </p:nvSpPr>
        <p:spPr/>
        <p:txBody>
          <a:bodyPr/>
          <a:lstStyle/>
          <a:p>
            <a:r>
              <a:rPr lang="en-US" dirty="0"/>
              <a:t>Treasurer’s General Responsibilities</a:t>
            </a:r>
          </a:p>
        </p:txBody>
      </p:sp>
      <p:sp>
        <p:nvSpPr>
          <p:cNvPr id="3" name="Content Placeholder 2">
            <a:extLst>
              <a:ext uri="{FF2B5EF4-FFF2-40B4-BE49-F238E27FC236}">
                <a16:creationId xmlns:a16="http://schemas.microsoft.com/office/drawing/2014/main" id="{358A9204-FF72-42CC-A66E-114DDC182A25}"/>
              </a:ext>
            </a:extLst>
          </p:cNvPr>
          <p:cNvSpPr>
            <a:spLocks noGrp="1"/>
          </p:cNvSpPr>
          <p:nvPr>
            <p:ph idx="1"/>
          </p:nvPr>
        </p:nvSpPr>
        <p:spPr/>
        <p:txBody>
          <a:bodyPr>
            <a:normAutofit fontScale="92500"/>
          </a:bodyPr>
          <a:lstStyle/>
          <a:p>
            <a:r>
              <a:rPr lang="en-US" dirty="0"/>
              <a:t>Separation of funds: Operations and Service</a:t>
            </a:r>
          </a:p>
          <a:p>
            <a:r>
              <a:rPr lang="en-US" dirty="0"/>
              <a:t>Dues: Collect and submit to International and District</a:t>
            </a:r>
          </a:p>
          <a:p>
            <a:r>
              <a:rPr lang="en-US" dirty="0"/>
              <a:t>Membership records: Group Tally</a:t>
            </a:r>
          </a:p>
          <a:p>
            <a:r>
              <a:rPr lang="en-US" dirty="0"/>
              <a:t>Financial: Budgets, deposits and disbursements</a:t>
            </a:r>
          </a:p>
          <a:p>
            <a:r>
              <a:rPr lang="en-US" dirty="0"/>
              <a:t>Financial Reports</a:t>
            </a:r>
          </a:p>
          <a:p>
            <a:r>
              <a:rPr lang="en-US" dirty="0"/>
              <a:t>Foundation: Do you have one?</a:t>
            </a:r>
          </a:p>
          <a:p>
            <a:r>
              <a:rPr lang="en-US" dirty="0"/>
              <a:t>Insurance: Why?</a:t>
            </a:r>
          </a:p>
          <a:p>
            <a:endParaRPr lang="en-US" dirty="0"/>
          </a:p>
          <a:p>
            <a:endParaRPr lang="en-US" dirty="0"/>
          </a:p>
        </p:txBody>
      </p:sp>
    </p:spTree>
    <p:extLst>
      <p:ext uri="{BB962C8B-B14F-4D97-AF65-F5344CB8AC3E}">
        <p14:creationId xmlns:p14="http://schemas.microsoft.com/office/powerpoint/2010/main" val="3004826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F60FCA6E-0894-46CD-BD49-5955A51E00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966" y="5346696"/>
            <a:ext cx="4020034"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8C6E4B-A1F1-4B6C-97EC-BE997495D6A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5509953"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pic>
        <p:nvPicPr>
          <p:cNvPr id="9" name="Content Placeholder 4">
            <a:extLst>
              <a:ext uri="{FF2B5EF4-FFF2-40B4-BE49-F238E27FC236}">
                <a16:creationId xmlns:a16="http://schemas.microsoft.com/office/drawing/2014/main" id="{E98FE2D4-74C6-46FE-9FA8-2AA0152F582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12591" y="1784517"/>
            <a:ext cx="3249810" cy="1873084"/>
          </a:xfrm>
          <a:prstGeom prst="rect">
            <a:avLst/>
          </a:prstGeom>
        </p:spPr>
      </p:pic>
      <p:sp>
        <p:nvSpPr>
          <p:cNvPr id="2" name="Title 1">
            <a:extLst>
              <a:ext uri="{FF2B5EF4-FFF2-40B4-BE49-F238E27FC236}">
                <a16:creationId xmlns:a16="http://schemas.microsoft.com/office/drawing/2014/main" id="{21BE0511-D3FB-4A2A-A3BD-6BA641C48548}"/>
              </a:ext>
            </a:extLst>
          </p:cNvPr>
          <p:cNvSpPr>
            <a:spLocks noGrp="1"/>
          </p:cNvSpPr>
          <p:nvPr>
            <p:ph type="title"/>
          </p:nvPr>
        </p:nvSpPr>
        <p:spPr>
          <a:xfrm>
            <a:off x="712590" y="5529884"/>
            <a:ext cx="4270338" cy="1096331"/>
          </a:xfrm>
        </p:spPr>
        <p:txBody>
          <a:bodyPr>
            <a:normAutofit/>
          </a:bodyPr>
          <a:lstStyle/>
          <a:p>
            <a:r>
              <a:rPr lang="en-US" sz="3500" dirty="0">
                <a:solidFill>
                  <a:srgbClr val="303030"/>
                </a:solidFill>
              </a:rPr>
              <a:t>Separation of Funds</a:t>
            </a:r>
          </a:p>
        </p:txBody>
      </p:sp>
      <p:sp>
        <p:nvSpPr>
          <p:cNvPr id="11" name="Content Placeholder 10">
            <a:extLst>
              <a:ext uri="{FF2B5EF4-FFF2-40B4-BE49-F238E27FC236}">
                <a16:creationId xmlns:a16="http://schemas.microsoft.com/office/drawing/2014/main" id="{F5CB6335-E93D-4B30-8D1B-9F99AD429E61}"/>
              </a:ext>
            </a:extLst>
          </p:cNvPr>
          <p:cNvSpPr>
            <a:spLocks noGrp="1"/>
          </p:cNvSpPr>
          <p:nvPr>
            <p:ph idx="1"/>
          </p:nvPr>
        </p:nvSpPr>
        <p:spPr>
          <a:xfrm>
            <a:off x="4574942" y="943206"/>
            <a:ext cx="3856467" cy="4020458"/>
          </a:xfrm>
        </p:spPr>
        <p:txBody>
          <a:bodyPr anchor="ctr">
            <a:normAutofit/>
          </a:bodyPr>
          <a:lstStyle/>
          <a:p>
            <a:pPr marL="0" indent="0" algn="ctr">
              <a:buNone/>
            </a:pPr>
            <a:r>
              <a:rPr lang="en-US" sz="2000" dirty="0"/>
              <a:t>Operating and Service</a:t>
            </a:r>
          </a:p>
          <a:p>
            <a:pPr marL="0" indent="0" algn="ctr">
              <a:buNone/>
            </a:pPr>
            <a:r>
              <a:rPr lang="en-US" sz="2000" dirty="0"/>
              <a:t>Budgets</a:t>
            </a:r>
          </a:p>
          <a:p>
            <a:pPr marL="0" indent="0" algn="ctr">
              <a:buNone/>
            </a:pPr>
            <a:endParaRPr lang="en-US" sz="1400" dirty="0"/>
          </a:p>
          <a:p>
            <a:pPr marL="0" indent="0" algn="ctr">
              <a:buNone/>
            </a:pPr>
            <a:r>
              <a:rPr lang="en-US" sz="1800" dirty="0"/>
              <a:t>Operating (Club) – funds are generated within your Club or through activities for Altrusa members only and are used for member activities</a:t>
            </a:r>
          </a:p>
          <a:p>
            <a:pPr marL="0" indent="0" algn="ctr">
              <a:buNone/>
            </a:pPr>
            <a:endParaRPr lang="en-US" sz="1800" dirty="0"/>
          </a:p>
          <a:p>
            <a:pPr marL="0" indent="0" algn="ctr">
              <a:buNone/>
            </a:pPr>
            <a:r>
              <a:rPr lang="en-US" sz="1800" dirty="0"/>
              <a:t>Service (Foundation) – Funds are generated through fundraisers open to the general public and are used for community projects</a:t>
            </a:r>
          </a:p>
        </p:txBody>
      </p:sp>
    </p:spTree>
    <p:extLst>
      <p:ext uri="{BB962C8B-B14F-4D97-AF65-F5344CB8AC3E}">
        <p14:creationId xmlns:p14="http://schemas.microsoft.com/office/powerpoint/2010/main" val="1080783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8B467DC-6671-4713-9202-561A6D302A3A}"/>
              </a:ext>
            </a:extLst>
          </p:cNvPr>
          <p:cNvSpPr>
            <a:spLocks noGrp="1"/>
          </p:cNvSpPr>
          <p:nvPr>
            <p:ph type="title"/>
          </p:nvPr>
        </p:nvSpPr>
        <p:spPr>
          <a:xfrm>
            <a:off x="647271" y="1012004"/>
            <a:ext cx="2562119" cy="4795408"/>
          </a:xfrm>
        </p:spPr>
        <p:txBody>
          <a:bodyPr>
            <a:normAutofit/>
          </a:bodyPr>
          <a:lstStyle/>
          <a:p>
            <a:r>
              <a:rPr lang="en-US">
                <a:solidFill>
                  <a:srgbClr val="FFFFFF"/>
                </a:solidFill>
              </a:rPr>
              <a:t>Dues</a:t>
            </a:r>
          </a:p>
        </p:txBody>
      </p:sp>
      <p:graphicFrame>
        <p:nvGraphicFramePr>
          <p:cNvPr id="5" name="Content Placeholder 2">
            <a:extLst>
              <a:ext uri="{FF2B5EF4-FFF2-40B4-BE49-F238E27FC236}">
                <a16:creationId xmlns:a16="http://schemas.microsoft.com/office/drawing/2014/main" id="{91754BBA-9837-43A3-BF10-954A19CC686E}"/>
              </a:ext>
            </a:extLst>
          </p:cNvPr>
          <p:cNvGraphicFramePr>
            <a:graphicFrameLocks noGrp="1"/>
          </p:cNvGraphicFramePr>
          <p:nvPr>
            <p:ph idx="1"/>
            <p:extLst>
              <p:ext uri="{D42A27DB-BD31-4B8C-83A1-F6EECF244321}">
                <p14:modId xmlns:p14="http://schemas.microsoft.com/office/powerpoint/2010/main" val="1879621748"/>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363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78B0-9633-4F89-81B4-8B746E8606B7}"/>
              </a:ext>
            </a:extLst>
          </p:cNvPr>
          <p:cNvSpPr>
            <a:spLocks noGrp="1"/>
          </p:cNvSpPr>
          <p:nvPr>
            <p:ph type="title"/>
          </p:nvPr>
        </p:nvSpPr>
        <p:spPr/>
        <p:txBody>
          <a:bodyPr/>
          <a:lstStyle/>
          <a:p>
            <a:r>
              <a:rPr lang="en-US" dirty="0"/>
              <a:t>Important Dates</a:t>
            </a:r>
          </a:p>
        </p:txBody>
      </p:sp>
      <p:sp>
        <p:nvSpPr>
          <p:cNvPr id="3" name="Content Placeholder 2">
            <a:extLst>
              <a:ext uri="{FF2B5EF4-FFF2-40B4-BE49-F238E27FC236}">
                <a16:creationId xmlns:a16="http://schemas.microsoft.com/office/drawing/2014/main" id="{08FB251D-EE20-4B58-B277-948412375FC1}"/>
              </a:ext>
            </a:extLst>
          </p:cNvPr>
          <p:cNvSpPr>
            <a:spLocks noGrp="1"/>
          </p:cNvSpPr>
          <p:nvPr>
            <p:ph idx="1"/>
          </p:nvPr>
        </p:nvSpPr>
        <p:spPr>
          <a:xfrm>
            <a:off x="457200" y="1600201"/>
            <a:ext cx="8229600" cy="4495799"/>
          </a:xfrm>
        </p:spPr>
        <p:txBody>
          <a:bodyPr>
            <a:normAutofit fontScale="25000" lnSpcReduction="20000"/>
          </a:bodyPr>
          <a:lstStyle/>
          <a:p>
            <a:pPr marL="0" indent="0">
              <a:buNone/>
            </a:pPr>
            <a:endParaRPr lang="en-US" sz="5100" dirty="0"/>
          </a:p>
          <a:p>
            <a:pPr marL="0" indent="0">
              <a:buNone/>
            </a:pPr>
            <a:r>
              <a:rPr lang="en-US" sz="9600" dirty="0"/>
              <a:t>June 1st Deadline – for International and District, there is a grace period until June 15 to get dues to International and District</a:t>
            </a:r>
          </a:p>
          <a:p>
            <a:pPr marL="0" indent="0">
              <a:buNone/>
            </a:pPr>
            <a:br>
              <a:rPr lang="en-US" sz="9600" dirty="0"/>
            </a:br>
            <a:r>
              <a:rPr lang="en-US" sz="9600" dirty="0"/>
              <a:t>Late fee - $5 </a:t>
            </a:r>
            <a:r>
              <a:rPr lang="en-US" sz="9600" b="1" dirty="0"/>
              <a:t>per</a:t>
            </a:r>
            <a:r>
              <a:rPr lang="en-US" sz="9600" dirty="0"/>
              <a:t> renewing members if dues are paid from June 16</a:t>
            </a:r>
            <a:r>
              <a:rPr lang="en-US" sz="9600" baseline="30000" dirty="0"/>
              <a:t>th</a:t>
            </a:r>
            <a:r>
              <a:rPr lang="en-US" sz="9600" dirty="0"/>
              <a:t> – July 10</a:t>
            </a:r>
            <a:r>
              <a:rPr lang="en-US" sz="9600" baseline="30000" dirty="0"/>
              <a:t>th</a:t>
            </a:r>
          </a:p>
          <a:p>
            <a:pPr marL="0" indent="0">
              <a:buNone/>
            </a:pPr>
            <a:br>
              <a:rPr lang="en-US" sz="9600" dirty="0"/>
            </a:br>
            <a:r>
              <a:rPr lang="en-US" sz="9600" dirty="0"/>
              <a:t>Late fee - $10 </a:t>
            </a:r>
            <a:r>
              <a:rPr lang="en-US" sz="9600" b="1" dirty="0"/>
              <a:t>per</a:t>
            </a:r>
            <a:r>
              <a:rPr lang="en-US" sz="9600" dirty="0"/>
              <a:t> member if dues are paid after July 10</a:t>
            </a:r>
            <a:r>
              <a:rPr lang="en-US" sz="9600" baseline="30000" dirty="0"/>
              <a:t>th</a:t>
            </a:r>
          </a:p>
          <a:p>
            <a:pPr marL="0" indent="0">
              <a:buNone/>
            </a:pPr>
            <a:endParaRPr lang="en-US" sz="9600" baseline="30000" dirty="0"/>
          </a:p>
          <a:p>
            <a:pPr marL="0" indent="0" algn="ctr">
              <a:buNone/>
            </a:pPr>
            <a:endParaRPr lang="en-US" sz="9600" b="1" baseline="30000" dirty="0"/>
          </a:p>
          <a:p>
            <a:pPr marL="0" indent="0">
              <a:buNone/>
            </a:pPr>
            <a:r>
              <a:rPr lang="en-US" sz="9600" b="1" baseline="30000" dirty="0">
                <a:solidFill>
                  <a:schemeClr val="tx2"/>
                </a:solidFill>
              </a:rPr>
              <a:t>            Do’s and Don’ts</a:t>
            </a:r>
            <a:br>
              <a:rPr lang="en-US" sz="9600" b="1" baseline="30000" dirty="0">
                <a:solidFill>
                  <a:schemeClr val="tx2"/>
                </a:solidFill>
              </a:rPr>
            </a:br>
            <a:r>
              <a:rPr lang="en-US" sz="9600" b="1" baseline="30000" dirty="0">
                <a:solidFill>
                  <a:srgbClr val="00B050"/>
                </a:solidFill>
              </a:rPr>
              <a:t>Do know and enforce all deadlines</a:t>
            </a:r>
            <a:br>
              <a:rPr lang="en-US" sz="9600" b="1" baseline="30000" dirty="0">
                <a:solidFill>
                  <a:srgbClr val="00B050"/>
                </a:solidFill>
              </a:rPr>
            </a:br>
            <a:r>
              <a:rPr lang="en-US" sz="9600" b="1" baseline="30000" dirty="0">
                <a:solidFill>
                  <a:srgbClr val="00B050"/>
                </a:solidFill>
              </a:rPr>
              <a:t>Do have new members pay dues before initiation and orientation</a:t>
            </a:r>
            <a:br>
              <a:rPr lang="en-US" sz="9600" b="1" baseline="30000" dirty="0">
                <a:solidFill>
                  <a:srgbClr val="00B050"/>
                </a:solidFill>
              </a:rPr>
            </a:br>
            <a:r>
              <a:rPr lang="en-US" sz="9600" b="1" baseline="30000" dirty="0">
                <a:solidFill>
                  <a:srgbClr val="00B050"/>
                </a:solidFill>
              </a:rPr>
              <a:t>Do turn in dues as they are received</a:t>
            </a:r>
            <a:br>
              <a:rPr lang="en-US" sz="9600" b="1" baseline="30000" dirty="0">
                <a:solidFill>
                  <a:srgbClr val="C00000"/>
                </a:solidFill>
              </a:rPr>
            </a:br>
            <a:r>
              <a:rPr lang="en-US" sz="9600" b="1" baseline="30000" dirty="0">
                <a:solidFill>
                  <a:srgbClr val="C00000"/>
                </a:solidFill>
              </a:rPr>
              <a:t>Don’t wait to receive all member’s dues before sending in</a:t>
            </a:r>
            <a:br>
              <a:rPr lang="en-US" sz="9600" b="1" baseline="30000" dirty="0">
                <a:solidFill>
                  <a:srgbClr val="C00000"/>
                </a:solidFill>
              </a:rPr>
            </a:br>
            <a:r>
              <a:rPr lang="en-US" sz="9600" b="1" baseline="30000" dirty="0">
                <a:solidFill>
                  <a:srgbClr val="C00000"/>
                </a:solidFill>
              </a:rPr>
              <a:t>Don’t pay dues from Club account for members who are not prompt</a:t>
            </a:r>
            <a:br>
              <a:rPr lang="en-US" sz="9600" b="1" baseline="30000" dirty="0"/>
            </a:br>
            <a:br>
              <a:rPr lang="en-US" sz="9600" b="1" baseline="30000" dirty="0"/>
            </a:br>
            <a:br>
              <a:rPr lang="en-US" sz="9600" b="1" baseline="30000" dirty="0"/>
            </a:br>
            <a:endParaRPr lang="en-US" sz="9600" b="1" baseline="30000" dirty="0"/>
          </a:p>
          <a:p>
            <a:pPr algn="ctr"/>
            <a:endParaRPr lang="en-US" sz="3600" b="1" baseline="30000" dirty="0"/>
          </a:p>
          <a:p>
            <a:pPr marL="0" indent="0" algn="ctr">
              <a:buNone/>
            </a:pPr>
            <a:br>
              <a:rPr lang="en-US" sz="3600" b="1" baseline="30000" dirty="0"/>
            </a:br>
            <a:endParaRPr lang="en-US" sz="3600" b="1" dirty="0"/>
          </a:p>
        </p:txBody>
      </p:sp>
    </p:spTree>
    <p:extLst>
      <p:ext uri="{BB962C8B-B14F-4D97-AF65-F5344CB8AC3E}">
        <p14:creationId xmlns:p14="http://schemas.microsoft.com/office/powerpoint/2010/main" val="3041540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65AEF-2444-4738-AD74-CEA9185032B0}"/>
              </a:ext>
            </a:extLst>
          </p:cNvPr>
          <p:cNvSpPr>
            <a:spLocks noGrp="1"/>
          </p:cNvSpPr>
          <p:nvPr>
            <p:ph type="title"/>
          </p:nvPr>
        </p:nvSpPr>
        <p:spPr/>
        <p:txBody>
          <a:bodyPr/>
          <a:lstStyle/>
          <a:p>
            <a:r>
              <a:rPr lang="en-US" dirty="0"/>
              <a:t>New Member Dues</a:t>
            </a:r>
          </a:p>
        </p:txBody>
      </p:sp>
      <p:sp>
        <p:nvSpPr>
          <p:cNvPr id="3" name="Content Placeholder 2">
            <a:extLst>
              <a:ext uri="{FF2B5EF4-FFF2-40B4-BE49-F238E27FC236}">
                <a16:creationId xmlns:a16="http://schemas.microsoft.com/office/drawing/2014/main" id="{6F7CC655-CEE5-4A9C-BF1D-D0C2669B4E95}"/>
              </a:ext>
            </a:extLst>
          </p:cNvPr>
          <p:cNvSpPr>
            <a:spLocks noGrp="1"/>
          </p:cNvSpPr>
          <p:nvPr>
            <p:ph idx="1"/>
          </p:nvPr>
        </p:nvSpPr>
        <p:spPr/>
        <p:txBody>
          <a:bodyPr>
            <a:normAutofit fontScale="62500" lnSpcReduction="20000"/>
          </a:bodyPr>
          <a:lstStyle/>
          <a:p>
            <a:pPr marL="0" indent="0">
              <a:buNone/>
            </a:pPr>
            <a:r>
              <a:rPr lang="en-US" dirty="0"/>
              <a:t>International</a:t>
            </a:r>
          </a:p>
          <a:p>
            <a:r>
              <a:rPr lang="en-US" dirty="0"/>
              <a:t>Full Year Dues - $55, plus $10 processing fee</a:t>
            </a:r>
          </a:p>
          <a:p>
            <a:r>
              <a:rPr lang="en-US" dirty="0"/>
              <a:t>Half Year Dues – $27.50, plus $10 processing fee, effective December 1 – March 31</a:t>
            </a:r>
          </a:p>
          <a:p>
            <a:r>
              <a:rPr lang="en-US" dirty="0"/>
              <a:t>From April 1 – May 31 - full dues are paid, plus $10 processing fee – but the entire following year is covered (e.g. 4/1/21 – 5/31/22</a:t>
            </a:r>
          </a:p>
          <a:p>
            <a:pPr marL="0" indent="0">
              <a:buNone/>
            </a:pPr>
            <a:endParaRPr lang="en-US" dirty="0"/>
          </a:p>
          <a:p>
            <a:pPr marL="0" indent="0">
              <a:buNone/>
            </a:pPr>
            <a:r>
              <a:rPr lang="en-US" dirty="0"/>
              <a:t>District</a:t>
            </a:r>
          </a:p>
          <a:p>
            <a:r>
              <a:rPr lang="en-US" dirty="0"/>
              <a:t>Full Year Dues - $14, no processing fee</a:t>
            </a:r>
          </a:p>
          <a:p>
            <a:r>
              <a:rPr lang="en-US" dirty="0"/>
              <a:t>Half Year Dues - $7, no processing fee, effective December 1 – March 31</a:t>
            </a:r>
          </a:p>
          <a:p>
            <a:r>
              <a:rPr lang="en-US" dirty="0"/>
              <a:t>April 1 – May 31, full dues are paid, no processing fee – but the entire following year is paid</a:t>
            </a:r>
          </a:p>
          <a:p>
            <a:pPr marL="0" indent="0">
              <a:buNone/>
            </a:pPr>
            <a:br>
              <a:rPr lang="en-US" dirty="0"/>
            </a:br>
            <a:endParaRPr lang="en-US" dirty="0"/>
          </a:p>
        </p:txBody>
      </p:sp>
    </p:spTree>
    <p:extLst>
      <p:ext uri="{BB962C8B-B14F-4D97-AF65-F5344CB8AC3E}">
        <p14:creationId xmlns:p14="http://schemas.microsoft.com/office/powerpoint/2010/main" val="3626076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3A54D-DE81-4D7B-BD6A-DCDE8DF6D565}"/>
              </a:ext>
            </a:extLst>
          </p:cNvPr>
          <p:cNvSpPr>
            <a:spLocks noGrp="1"/>
          </p:cNvSpPr>
          <p:nvPr>
            <p:ph type="title"/>
          </p:nvPr>
        </p:nvSpPr>
        <p:spPr>
          <a:xfrm>
            <a:off x="476956" y="304800"/>
            <a:ext cx="8229600" cy="1143000"/>
          </a:xfrm>
        </p:spPr>
        <p:txBody>
          <a:bodyPr>
            <a:normAutofit fontScale="90000"/>
          </a:bodyPr>
          <a:lstStyle/>
          <a:p>
            <a:br>
              <a:rPr lang="en-US" sz="4800" b="1" dirty="0">
                <a:solidFill>
                  <a:srgbClr val="002060"/>
                </a:solidFill>
              </a:rPr>
            </a:br>
            <a:r>
              <a:rPr lang="en-US" sz="4800" b="1" dirty="0">
                <a:solidFill>
                  <a:srgbClr val="002060"/>
                </a:solidFill>
              </a:rPr>
              <a:t> </a:t>
            </a:r>
            <a:r>
              <a:rPr lang="en-US" sz="4800" b="1" dirty="0" err="1">
                <a:solidFill>
                  <a:srgbClr val="002060"/>
                </a:solidFill>
              </a:rPr>
              <a:t>GroupTally</a:t>
            </a:r>
            <a:br>
              <a:rPr lang="en-US" sz="4800" b="1" dirty="0">
                <a:solidFill>
                  <a:srgbClr val="002060"/>
                </a:solidFill>
              </a:rPr>
            </a:br>
            <a:r>
              <a:rPr lang="en-US" sz="4000" b="1" dirty="0">
                <a:solidFill>
                  <a:srgbClr val="002060"/>
                </a:solidFill>
                <a:hlinkClick r:id="rId2"/>
              </a:rPr>
              <a:t>www.altrusa.org</a:t>
            </a:r>
            <a:br>
              <a:rPr lang="en-US" sz="4800" b="1" dirty="0">
                <a:solidFill>
                  <a:srgbClr val="002060"/>
                </a:solidFill>
              </a:rPr>
            </a:br>
            <a:endParaRPr lang="en-US" sz="4800" b="1" dirty="0">
              <a:solidFill>
                <a:srgbClr val="002060"/>
              </a:solidFill>
            </a:endParaRPr>
          </a:p>
        </p:txBody>
      </p:sp>
      <p:sp>
        <p:nvSpPr>
          <p:cNvPr id="3" name="Content Placeholder 2">
            <a:extLst>
              <a:ext uri="{FF2B5EF4-FFF2-40B4-BE49-F238E27FC236}">
                <a16:creationId xmlns:a16="http://schemas.microsoft.com/office/drawing/2014/main" id="{1F185930-5236-4C24-BBFF-308221EF0310}"/>
              </a:ext>
            </a:extLst>
          </p:cNvPr>
          <p:cNvSpPr>
            <a:spLocks noGrp="1"/>
          </p:cNvSpPr>
          <p:nvPr>
            <p:ph idx="1"/>
          </p:nvPr>
        </p:nvSpPr>
        <p:spPr/>
        <p:txBody>
          <a:bodyPr>
            <a:normAutofit fontScale="92500" lnSpcReduction="10000"/>
          </a:bodyPr>
          <a:lstStyle/>
          <a:p>
            <a:r>
              <a:rPr lang="en-US" sz="2000" dirty="0">
                <a:solidFill>
                  <a:srgbClr val="002060"/>
                </a:solidFill>
                <a:latin typeface="Arial Black" panose="020B0A04020102020204" pitchFamily="34" charset="0"/>
              </a:rPr>
              <a:t>All Club Treasurers have administrative access to their Club’s Group Tally information</a:t>
            </a:r>
          </a:p>
          <a:p>
            <a:r>
              <a:rPr lang="en-US" sz="2000" dirty="0">
                <a:solidFill>
                  <a:srgbClr val="002060"/>
                </a:solidFill>
                <a:latin typeface="Arial Black" panose="020B0A04020102020204" pitchFamily="34" charset="0"/>
              </a:rPr>
              <a:t>Prior to taking over the Treasurer’s duties, make sure you know how to use Group Tally. Have a Club member train you in what is expected and how to do it</a:t>
            </a:r>
          </a:p>
          <a:p>
            <a:r>
              <a:rPr lang="en-US" sz="2000" dirty="0">
                <a:solidFill>
                  <a:srgbClr val="002060"/>
                </a:solidFill>
                <a:latin typeface="Arial Black" panose="020B0A04020102020204" pitchFamily="34" charset="0"/>
              </a:rPr>
              <a:t>Club Treasurers maintain Club membership records including information on each member’s date of birth, email address, phone number and primary address</a:t>
            </a:r>
          </a:p>
          <a:p>
            <a:r>
              <a:rPr lang="en-US" sz="2000" dirty="0">
                <a:solidFill>
                  <a:srgbClr val="002060"/>
                </a:solidFill>
                <a:latin typeface="Arial Black" panose="020B0A04020102020204" pitchFamily="34" charset="0"/>
              </a:rPr>
              <a:t>Club Treasurers update Club membership changes on a monthly basis and keep the Club’s Board and Chair information current</a:t>
            </a:r>
          </a:p>
          <a:p>
            <a:r>
              <a:rPr lang="en-US" sz="2000" dirty="0">
                <a:solidFill>
                  <a:srgbClr val="002060"/>
                </a:solidFill>
                <a:latin typeface="Arial Black" panose="020B0A04020102020204" pitchFamily="34" charset="0"/>
              </a:rPr>
              <a:t>Club Treasurers review Club records in Group Tally prior to annual dues being submitted and make changes</a:t>
            </a:r>
          </a:p>
          <a:p>
            <a:r>
              <a:rPr lang="en-US" sz="2000" dirty="0">
                <a:solidFill>
                  <a:srgbClr val="002060"/>
                </a:solidFill>
                <a:latin typeface="Arial Black" panose="020B0A04020102020204" pitchFamily="34" charset="0"/>
              </a:rPr>
              <a:t>Club Treasurers record member’s International and District dues payments in Group Tally </a:t>
            </a:r>
            <a:endParaRPr lang="en-US" sz="2000" dirty="0"/>
          </a:p>
        </p:txBody>
      </p:sp>
    </p:spTree>
    <p:extLst>
      <p:ext uri="{BB962C8B-B14F-4D97-AF65-F5344CB8AC3E}">
        <p14:creationId xmlns:p14="http://schemas.microsoft.com/office/powerpoint/2010/main" val="4247096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558</TotalTime>
  <Words>1046</Words>
  <Application>Microsoft Office PowerPoint</Application>
  <PresentationFormat>On-screen Show (4:3)</PresentationFormat>
  <Paragraphs>128</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 Black</vt:lpstr>
      <vt:lpstr>Calibri</vt:lpstr>
      <vt:lpstr>Office Theme</vt:lpstr>
      <vt:lpstr>TREASURER’S WORKSHOP</vt:lpstr>
      <vt:lpstr>Thank you for saying yes…..now what?? </vt:lpstr>
      <vt:lpstr>The key is organization! Good Recordkeeping Timeliness Vision  Track all deposits and expenditures Keep the check register accurate Make sure checkbook coincides with bank statement  Make deposits and write checks in a timely manner Document all transactions  Work with Board to keep the budget balanced and to create the new budget    </vt:lpstr>
      <vt:lpstr>Treasurer’s General Responsibilities</vt:lpstr>
      <vt:lpstr>Separation of Funds</vt:lpstr>
      <vt:lpstr>Dues</vt:lpstr>
      <vt:lpstr>Important Dates</vt:lpstr>
      <vt:lpstr>New Member Dues</vt:lpstr>
      <vt:lpstr>  GroupTally www.altrusa.org </vt:lpstr>
      <vt:lpstr>Budgets</vt:lpstr>
      <vt:lpstr>Deposits and Disbursements</vt:lpstr>
      <vt:lpstr>Financial Reports</vt:lpstr>
      <vt:lpstr>TAX TIME!</vt:lpstr>
      <vt:lpstr>Foundation</vt:lpstr>
      <vt:lpstr>Under the Umbrella </vt:lpstr>
      <vt:lpstr>Insurance</vt:lpstr>
      <vt:lpstr>DIRECTORS &amp; OFFICERS INSURANCE</vt:lpstr>
      <vt:lpstr>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WORKSHOP</dc:title>
  <dc:creator>Tamara Bader</dc:creator>
  <cp:lastModifiedBy>Tamara Bader</cp:lastModifiedBy>
  <cp:revision>39</cp:revision>
  <cp:lastPrinted>2019-04-20T20:41:48Z</cp:lastPrinted>
  <dcterms:created xsi:type="dcterms:W3CDTF">2019-04-07T21:39:08Z</dcterms:created>
  <dcterms:modified xsi:type="dcterms:W3CDTF">2021-03-15T13:19:03Z</dcterms:modified>
</cp:coreProperties>
</file>