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57" r:id="rId3"/>
    <p:sldId id="258" r:id="rId4"/>
    <p:sldId id="259" r:id="rId5"/>
    <p:sldId id="262" r:id="rId6"/>
    <p:sldId id="260" r:id="rId7"/>
    <p:sldId id="261" r:id="rId8"/>
    <p:sldId id="263" r:id="rId9"/>
    <p:sldId id="268" r:id="rId10"/>
    <p:sldId id="264" r:id="rId11"/>
    <p:sldId id="269"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4/12/2023</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339187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4/12/2023</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632110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4/12/2023</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673701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4/12/2023</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674504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4/12/2023</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07608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4/12/2023</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73608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4/12/2023</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857067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4/12/2023</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987663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4/12/2023</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820463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4/12/2023</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4836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4/12/2023</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69169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4/12/2023</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99932431"/>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05" r:id="rId6"/>
    <p:sldLayoutId id="2147483701" r:id="rId7"/>
    <p:sldLayoutId id="2147483702" r:id="rId8"/>
    <p:sldLayoutId id="2147483703" r:id="rId9"/>
    <p:sldLayoutId id="2147483704" r:id="rId10"/>
    <p:sldLayoutId id="2147483706"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CFA5B9DB-0BF9-4260-A97B-936524F96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Full frame shot of wall with worn-out sky blue paint">
            <a:extLst>
              <a:ext uri="{FF2B5EF4-FFF2-40B4-BE49-F238E27FC236}">
                <a16:creationId xmlns:a16="http://schemas.microsoft.com/office/drawing/2014/main" id="{511CC7CA-233D-F50B-F90B-6098E6D8C6B7}"/>
              </a:ext>
            </a:extLst>
          </p:cNvPr>
          <p:cNvPicPr>
            <a:picLocks noChangeAspect="1"/>
          </p:cNvPicPr>
          <p:nvPr/>
        </p:nvPicPr>
        <p:blipFill rotWithShape="1">
          <a:blip r:embed="rId2">
            <a:alphaModFix amt="50000"/>
          </a:blip>
          <a:srcRect t="2676" b="13055"/>
          <a:stretch/>
        </p:blipFill>
        <p:spPr>
          <a:xfrm>
            <a:off x="20" y="10"/>
            <a:ext cx="12191979" cy="6857990"/>
          </a:xfrm>
          <a:prstGeom prst="rect">
            <a:avLst/>
          </a:prstGeom>
        </p:spPr>
      </p:pic>
      <p:sp>
        <p:nvSpPr>
          <p:cNvPr id="20" name="Freeform: Shape 19">
            <a:extLst>
              <a:ext uri="{FF2B5EF4-FFF2-40B4-BE49-F238E27FC236}">
                <a16:creationId xmlns:a16="http://schemas.microsoft.com/office/drawing/2014/main" id="{59824785-89B4-4433-955A-F2C847B153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859" y="614291"/>
            <a:ext cx="10577516" cy="5566372"/>
          </a:xfrm>
          <a:custGeom>
            <a:avLst/>
            <a:gdLst>
              <a:gd name="connsiteX0" fmla="*/ 2871593 w 10577516"/>
              <a:gd name="connsiteY0" fmla="*/ 5218333 h 5566372"/>
              <a:gd name="connsiteX1" fmla="*/ 3890441 w 10577516"/>
              <a:gd name="connsiteY1" fmla="*/ 5441298 h 5566372"/>
              <a:gd name="connsiteX2" fmla="*/ 4931282 w 10577516"/>
              <a:gd name="connsiteY2" fmla="*/ 5506891 h 5566372"/>
              <a:gd name="connsiteX3" fmla="*/ 2871593 w 10577516"/>
              <a:gd name="connsiteY3" fmla="*/ 5218333 h 5566372"/>
              <a:gd name="connsiteX4" fmla="*/ 4720395 w 10577516"/>
              <a:gd name="connsiteY4" fmla="*/ 128662 h 5566372"/>
              <a:gd name="connsiteX5" fmla="*/ 3554723 w 10577516"/>
              <a:gd name="connsiteY5" fmla="*/ 250059 h 5566372"/>
              <a:gd name="connsiteX6" fmla="*/ 2497230 w 10577516"/>
              <a:gd name="connsiteY6" fmla="*/ 530354 h 5566372"/>
              <a:gd name="connsiteX7" fmla="*/ 2960194 w 10577516"/>
              <a:gd name="connsiteY7" fmla="*/ 403237 h 5566372"/>
              <a:gd name="connsiteX8" fmla="*/ 3980314 w 10577516"/>
              <a:gd name="connsiteY8" fmla="*/ 212560 h 5566372"/>
              <a:gd name="connsiteX9" fmla="*/ 4677428 w 10577516"/>
              <a:gd name="connsiteY9" fmla="*/ 139593 h 5566372"/>
              <a:gd name="connsiteX10" fmla="*/ 4760675 w 10577516"/>
              <a:gd name="connsiteY10" fmla="*/ 134906 h 5566372"/>
              <a:gd name="connsiteX11" fmla="*/ 4792997 w 10577516"/>
              <a:gd name="connsiteY11" fmla="*/ 130123 h 5566372"/>
              <a:gd name="connsiteX12" fmla="*/ 4798006 w 10577516"/>
              <a:gd name="connsiteY12" fmla="*/ 130828 h 5566372"/>
              <a:gd name="connsiteX13" fmla="*/ 4798006 w 10577516"/>
              <a:gd name="connsiteY13" fmla="*/ 129381 h 5566372"/>
              <a:gd name="connsiteX14" fmla="*/ 4792997 w 10577516"/>
              <a:gd name="connsiteY14" fmla="*/ 130123 h 5566372"/>
              <a:gd name="connsiteX15" fmla="*/ 4788863 w 10577516"/>
              <a:gd name="connsiteY15" fmla="*/ 129541 h 5566372"/>
              <a:gd name="connsiteX16" fmla="*/ 4720395 w 10577516"/>
              <a:gd name="connsiteY16" fmla="*/ 128662 h 5566372"/>
              <a:gd name="connsiteX17" fmla="*/ 6438297 w 10577516"/>
              <a:gd name="connsiteY17" fmla="*/ 19 h 5566372"/>
              <a:gd name="connsiteX18" fmla="*/ 7523724 w 10577516"/>
              <a:gd name="connsiteY18" fmla="*/ 104129 h 5566372"/>
              <a:gd name="connsiteX19" fmla="*/ 8525668 w 10577516"/>
              <a:gd name="connsiteY19" fmla="*/ 421922 h 5566372"/>
              <a:gd name="connsiteX20" fmla="*/ 9518204 w 10577516"/>
              <a:gd name="connsiteY20" fmla="*/ 1055605 h 5566372"/>
              <a:gd name="connsiteX21" fmla="*/ 10008242 w 10577516"/>
              <a:gd name="connsiteY21" fmla="*/ 1589500 h 5566372"/>
              <a:gd name="connsiteX22" fmla="*/ 10325274 w 10577516"/>
              <a:gd name="connsiteY22" fmla="*/ 2051574 h 5566372"/>
              <a:gd name="connsiteX23" fmla="*/ 10565908 w 10577516"/>
              <a:gd name="connsiteY23" fmla="*/ 2649028 h 5566372"/>
              <a:gd name="connsiteX24" fmla="*/ 10542137 w 10577516"/>
              <a:gd name="connsiteY24" fmla="*/ 2966823 h 5566372"/>
              <a:gd name="connsiteX25" fmla="*/ 10513789 w 10577516"/>
              <a:gd name="connsiteY25" fmla="*/ 3066355 h 5566372"/>
              <a:gd name="connsiteX26" fmla="*/ 10417308 w 10577516"/>
              <a:gd name="connsiteY26" fmla="*/ 3369150 h 5566372"/>
              <a:gd name="connsiteX27" fmla="*/ 9794430 w 10577516"/>
              <a:gd name="connsiteY27" fmla="*/ 4220840 h 5566372"/>
              <a:gd name="connsiteX28" fmla="*/ 8719522 w 10577516"/>
              <a:gd name="connsiteY28" fmla="*/ 4888463 h 5566372"/>
              <a:gd name="connsiteX29" fmla="*/ 7693808 w 10577516"/>
              <a:gd name="connsiteY29" fmla="*/ 5234223 h 5566372"/>
              <a:gd name="connsiteX30" fmla="*/ 7092669 w 10577516"/>
              <a:gd name="connsiteY30" fmla="*/ 5363248 h 5566372"/>
              <a:gd name="connsiteX31" fmla="*/ 6240978 w 10577516"/>
              <a:gd name="connsiteY31" fmla="*/ 5507272 h 5566372"/>
              <a:gd name="connsiteX32" fmla="*/ 5462508 w 10577516"/>
              <a:gd name="connsiteY32" fmla="*/ 5559010 h 5566372"/>
              <a:gd name="connsiteX33" fmla="*/ 4386329 w 10577516"/>
              <a:gd name="connsiteY33" fmla="*/ 5548839 h 5566372"/>
              <a:gd name="connsiteX34" fmla="*/ 3501461 w 10577516"/>
              <a:gd name="connsiteY34" fmla="*/ 5432782 h 5566372"/>
              <a:gd name="connsiteX35" fmla="*/ 2624348 w 10577516"/>
              <a:gd name="connsiteY35" fmla="*/ 5200409 h 5566372"/>
              <a:gd name="connsiteX36" fmla="*/ 2221385 w 10577516"/>
              <a:gd name="connsiteY36" fmla="*/ 5053589 h 5566372"/>
              <a:gd name="connsiteX37" fmla="*/ 1173934 w 10577516"/>
              <a:gd name="connsiteY37" fmla="*/ 4636388 h 5566372"/>
              <a:gd name="connsiteX38" fmla="*/ 438176 w 10577516"/>
              <a:gd name="connsiteY38" fmla="*/ 4080883 h 5566372"/>
              <a:gd name="connsiteX39" fmla="*/ 18687 w 10577516"/>
              <a:gd name="connsiteY39" fmla="*/ 2942161 h 5566372"/>
              <a:gd name="connsiteX40" fmla="*/ 0 w 10577516"/>
              <a:gd name="connsiteY40" fmla="*/ 2832713 h 5566372"/>
              <a:gd name="connsiteX41" fmla="*/ 0 w 10577516"/>
              <a:gd name="connsiteY41" fmla="*/ 2747290 h 5566372"/>
              <a:gd name="connsiteX42" fmla="*/ 14746 w 10577516"/>
              <a:gd name="connsiteY42" fmla="*/ 2661993 h 5566372"/>
              <a:gd name="connsiteX43" fmla="*/ 292753 w 10577516"/>
              <a:gd name="connsiteY43" fmla="*/ 1968947 h 5566372"/>
              <a:gd name="connsiteX44" fmla="*/ 923893 w 10577516"/>
              <a:gd name="connsiteY44" fmla="*/ 1299417 h 5566372"/>
              <a:gd name="connsiteX45" fmla="*/ 2035538 w 10577516"/>
              <a:gd name="connsiteY45" fmla="*/ 648828 h 5566372"/>
              <a:gd name="connsiteX46" fmla="*/ 3545571 w 10577516"/>
              <a:gd name="connsiteY46" fmla="*/ 196289 h 5566372"/>
              <a:gd name="connsiteX47" fmla="*/ 5211705 w 10577516"/>
              <a:gd name="connsiteY47" fmla="*/ 78323 h 5566372"/>
              <a:gd name="connsiteX48" fmla="*/ 5467720 w 10577516"/>
              <a:gd name="connsiteY48" fmla="*/ 77052 h 5566372"/>
              <a:gd name="connsiteX49" fmla="*/ 6073564 w 10577516"/>
              <a:gd name="connsiteY49" fmla="*/ 11840 h 5566372"/>
              <a:gd name="connsiteX50" fmla="*/ 6438297 w 10577516"/>
              <a:gd name="connsiteY50" fmla="*/ 19 h 5566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577516" h="5566372">
                <a:moveTo>
                  <a:pt x="2871593" y="5218333"/>
                </a:moveTo>
                <a:cubicBezTo>
                  <a:pt x="2990956" y="5269180"/>
                  <a:pt x="3517223" y="5383586"/>
                  <a:pt x="3890441" y="5441298"/>
                </a:cubicBezTo>
                <a:cubicBezTo>
                  <a:pt x="4162855" y="5483248"/>
                  <a:pt x="4828063" y="5526341"/>
                  <a:pt x="4931282" y="5506891"/>
                </a:cubicBezTo>
                <a:cubicBezTo>
                  <a:pt x="4236330" y="5449560"/>
                  <a:pt x="3552816" y="5364900"/>
                  <a:pt x="2871593" y="5218333"/>
                </a:cubicBezTo>
                <a:close/>
                <a:moveTo>
                  <a:pt x="4720395" y="128662"/>
                </a:moveTo>
                <a:cubicBezTo>
                  <a:pt x="4329266" y="138551"/>
                  <a:pt x="3939509" y="179153"/>
                  <a:pt x="3554723" y="250059"/>
                </a:cubicBezTo>
                <a:cubicBezTo>
                  <a:pt x="3195336" y="315207"/>
                  <a:pt x="2841707" y="408943"/>
                  <a:pt x="2497230" y="530354"/>
                </a:cubicBezTo>
                <a:cubicBezTo>
                  <a:pt x="2650917" y="485354"/>
                  <a:pt x="2804728" y="441372"/>
                  <a:pt x="2960194" y="403237"/>
                </a:cubicBezTo>
                <a:cubicBezTo>
                  <a:pt x="3296586" y="321538"/>
                  <a:pt x="3637121" y="257890"/>
                  <a:pt x="3980314" y="212560"/>
                </a:cubicBezTo>
                <a:cubicBezTo>
                  <a:pt x="4212050" y="181797"/>
                  <a:pt x="4444422" y="158280"/>
                  <a:pt x="4677428" y="139593"/>
                </a:cubicBezTo>
                <a:cubicBezTo>
                  <a:pt x="4704949" y="137369"/>
                  <a:pt x="4732915" y="137369"/>
                  <a:pt x="4760675" y="134906"/>
                </a:cubicBezTo>
                <a:lnTo>
                  <a:pt x="4792997" y="130123"/>
                </a:lnTo>
                <a:lnTo>
                  <a:pt x="4798006" y="130828"/>
                </a:lnTo>
                <a:lnTo>
                  <a:pt x="4798006" y="129381"/>
                </a:lnTo>
                <a:lnTo>
                  <a:pt x="4792997" y="130123"/>
                </a:lnTo>
                <a:lnTo>
                  <a:pt x="4788863" y="129541"/>
                </a:lnTo>
                <a:cubicBezTo>
                  <a:pt x="4766106" y="127801"/>
                  <a:pt x="4743237" y="127505"/>
                  <a:pt x="4720395" y="128662"/>
                </a:cubicBezTo>
                <a:close/>
                <a:moveTo>
                  <a:pt x="6438297" y="19"/>
                </a:moveTo>
                <a:cubicBezTo>
                  <a:pt x="6802322" y="-887"/>
                  <a:pt x="7164203" y="31671"/>
                  <a:pt x="7523724" y="104129"/>
                </a:cubicBezTo>
                <a:cubicBezTo>
                  <a:pt x="7868594" y="172060"/>
                  <a:pt x="8204694" y="278661"/>
                  <a:pt x="8525668" y="421922"/>
                </a:cubicBezTo>
                <a:cubicBezTo>
                  <a:pt x="8886414" y="582180"/>
                  <a:pt x="9221001" y="795802"/>
                  <a:pt x="9518204" y="1055605"/>
                </a:cubicBezTo>
                <a:cubicBezTo>
                  <a:pt x="9701176" y="1214502"/>
                  <a:pt x="9865578" y="1393612"/>
                  <a:pt x="10008242" y="1589500"/>
                </a:cubicBezTo>
                <a:cubicBezTo>
                  <a:pt x="10117308" y="1741190"/>
                  <a:pt x="10222982" y="1895218"/>
                  <a:pt x="10325274" y="2051574"/>
                </a:cubicBezTo>
                <a:cubicBezTo>
                  <a:pt x="10446215" y="2231789"/>
                  <a:pt x="10528180" y="2435291"/>
                  <a:pt x="10565908" y="2649028"/>
                </a:cubicBezTo>
                <a:cubicBezTo>
                  <a:pt x="10584595" y="2757459"/>
                  <a:pt x="10583451" y="2862839"/>
                  <a:pt x="10542137" y="2966823"/>
                </a:cubicBezTo>
                <a:cubicBezTo>
                  <a:pt x="10530023" y="2999186"/>
                  <a:pt x="10520540" y="3032466"/>
                  <a:pt x="10513789" y="3066355"/>
                </a:cubicBezTo>
                <a:cubicBezTo>
                  <a:pt x="10490298" y="3169843"/>
                  <a:pt x="10458023" y="3271142"/>
                  <a:pt x="10417308" y="3369150"/>
                </a:cubicBezTo>
                <a:cubicBezTo>
                  <a:pt x="10279257" y="3703851"/>
                  <a:pt x="10062140" y="3980714"/>
                  <a:pt x="9794430" y="4220840"/>
                </a:cubicBezTo>
                <a:cubicBezTo>
                  <a:pt x="9475364" y="4506346"/>
                  <a:pt x="9109391" y="4716599"/>
                  <a:pt x="8719522" y="4888463"/>
                </a:cubicBezTo>
                <a:cubicBezTo>
                  <a:pt x="8388126" y="5034394"/>
                  <a:pt x="8044526" y="5145368"/>
                  <a:pt x="7693808" y="5234223"/>
                </a:cubicBezTo>
                <a:cubicBezTo>
                  <a:pt x="7495123" y="5285070"/>
                  <a:pt x="7294022" y="5324223"/>
                  <a:pt x="7092669" y="5363248"/>
                </a:cubicBezTo>
                <a:cubicBezTo>
                  <a:pt x="6809577" y="5418035"/>
                  <a:pt x="6527120" y="5474730"/>
                  <a:pt x="6240978" y="5507272"/>
                </a:cubicBezTo>
                <a:cubicBezTo>
                  <a:pt x="5982166" y="5536509"/>
                  <a:pt x="5722845" y="5554814"/>
                  <a:pt x="5462508" y="5559010"/>
                </a:cubicBezTo>
                <a:cubicBezTo>
                  <a:pt x="5103782" y="5564730"/>
                  <a:pt x="4744928" y="5576298"/>
                  <a:pt x="4386329" y="5548839"/>
                </a:cubicBezTo>
                <a:cubicBezTo>
                  <a:pt x="4089394" y="5527103"/>
                  <a:pt x="3793960" y="5488344"/>
                  <a:pt x="3501461" y="5432782"/>
                </a:cubicBezTo>
                <a:cubicBezTo>
                  <a:pt x="3204247" y="5374930"/>
                  <a:pt x="2911229" y="5297299"/>
                  <a:pt x="2624348" y="5200409"/>
                </a:cubicBezTo>
                <a:cubicBezTo>
                  <a:pt x="2488841" y="5154775"/>
                  <a:pt x="2358417" y="5094775"/>
                  <a:pt x="2221385" y="5053589"/>
                </a:cubicBezTo>
                <a:cubicBezTo>
                  <a:pt x="1859988" y="4945157"/>
                  <a:pt x="1506856" y="4815878"/>
                  <a:pt x="1173934" y="4636388"/>
                </a:cubicBezTo>
                <a:cubicBezTo>
                  <a:pt x="900250" y="4488931"/>
                  <a:pt x="647539" y="4313508"/>
                  <a:pt x="438176" y="4080883"/>
                </a:cubicBezTo>
                <a:cubicBezTo>
                  <a:pt x="146695" y="3757114"/>
                  <a:pt x="3178" y="3378811"/>
                  <a:pt x="18687" y="2942161"/>
                </a:cubicBezTo>
                <a:cubicBezTo>
                  <a:pt x="19582" y="2904814"/>
                  <a:pt x="13236" y="2867645"/>
                  <a:pt x="0" y="2832713"/>
                </a:cubicBezTo>
                <a:lnTo>
                  <a:pt x="0" y="2747290"/>
                </a:lnTo>
                <a:cubicBezTo>
                  <a:pt x="13474" y="2720341"/>
                  <a:pt x="10296" y="2690468"/>
                  <a:pt x="14746" y="2661993"/>
                </a:cubicBezTo>
                <a:cubicBezTo>
                  <a:pt x="54533" y="2409665"/>
                  <a:pt x="152923" y="2181106"/>
                  <a:pt x="292753" y="1968947"/>
                </a:cubicBezTo>
                <a:cubicBezTo>
                  <a:pt x="464108" y="1708991"/>
                  <a:pt x="680970" y="1491747"/>
                  <a:pt x="923893" y="1299417"/>
                </a:cubicBezTo>
                <a:cubicBezTo>
                  <a:pt x="1263678" y="1030182"/>
                  <a:pt x="1638930" y="820945"/>
                  <a:pt x="2035538" y="648828"/>
                </a:cubicBezTo>
                <a:cubicBezTo>
                  <a:pt x="2521001" y="438575"/>
                  <a:pt x="3025660" y="291755"/>
                  <a:pt x="3545571" y="196289"/>
                </a:cubicBezTo>
                <a:cubicBezTo>
                  <a:pt x="4094899" y="95674"/>
                  <a:pt x="4653670" y="56116"/>
                  <a:pt x="5211705" y="78323"/>
                </a:cubicBezTo>
                <a:cubicBezTo>
                  <a:pt x="5297128" y="81756"/>
                  <a:pt x="5383313" y="88620"/>
                  <a:pt x="5467720" y="77052"/>
                </a:cubicBezTo>
                <a:cubicBezTo>
                  <a:pt x="5669076" y="49467"/>
                  <a:pt x="5870557" y="24299"/>
                  <a:pt x="6073564" y="11840"/>
                </a:cubicBezTo>
                <a:cubicBezTo>
                  <a:pt x="6195374" y="4340"/>
                  <a:pt x="6316955" y="320"/>
                  <a:pt x="6438297" y="19"/>
                </a:cubicBezTo>
                <a:close/>
              </a:path>
            </a:pathLst>
          </a:custGeom>
          <a:solidFill>
            <a:srgbClr val="81A6C4"/>
          </a:solidFill>
          <a:ln w="9525"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7FAA45A6-7D70-9E1C-2744-AADC6F91B38F}"/>
              </a:ext>
            </a:extLst>
          </p:cNvPr>
          <p:cNvSpPr>
            <a:spLocks noGrp="1"/>
          </p:cNvSpPr>
          <p:nvPr>
            <p:ph type="ctrTitle"/>
          </p:nvPr>
        </p:nvSpPr>
        <p:spPr>
          <a:xfrm>
            <a:off x="2066925" y="1731762"/>
            <a:ext cx="8058150" cy="2453841"/>
          </a:xfrm>
        </p:spPr>
        <p:txBody>
          <a:bodyPr>
            <a:normAutofit/>
          </a:bodyPr>
          <a:lstStyle/>
          <a:p>
            <a:pPr algn="ctr">
              <a:lnSpc>
                <a:spcPct val="90000"/>
              </a:lnSpc>
            </a:pPr>
            <a:r>
              <a:rPr lang="en-US" sz="8100" dirty="0"/>
              <a:t>Raising Bail Money</a:t>
            </a:r>
          </a:p>
        </p:txBody>
      </p:sp>
      <p:sp>
        <p:nvSpPr>
          <p:cNvPr id="3" name="Subtitle 2">
            <a:extLst>
              <a:ext uri="{FF2B5EF4-FFF2-40B4-BE49-F238E27FC236}">
                <a16:creationId xmlns:a16="http://schemas.microsoft.com/office/drawing/2014/main" id="{FDF38B4B-A710-3AB0-02EE-2CE706B35221}"/>
              </a:ext>
            </a:extLst>
          </p:cNvPr>
          <p:cNvSpPr>
            <a:spLocks noGrp="1"/>
          </p:cNvSpPr>
          <p:nvPr>
            <p:ph type="subTitle" idx="1"/>
          </p:nvPr>
        </p:nvSpPr>
        <p:spPr>
          <a:xfrm>
            <a:off x="2066925" y="4599432"/>
            <a:ext cx="8058150" cy="934593"/>
          </a:xfrm>
        </p:spPr>
        <p:txBody>
          <a:bodyPr>
            <a:normAutofit/>
          </a:bodyPr>
          <a:lstStyle/>
          <a:p>
            <a:pPr algn="ctr"/>
            <a:r>
              <a:rPr lang="en-US" sz="4800" b="1" dirty="0"/>
              <a:t>Putting the Fun back in Fundraising for your Club</a:t>
            </a:r>
          </a:p>
        </p:txBody>
      </p:sp>
      <p:sp>
        <p:nvSpPr>
          <p:cNvPr id="22" name="Rectangle 6">
            <a:extLst>
              <a:ext uri="{FF2B5EF4-FFF2-40B4-BE49-F238E27FC236}">
                <a16:creationId xmlns:a16="http://schemas.microsoft.com/office/drawing/2014/main" id="{CB2E64D6-3AEB-4AFF-9475-E210F85E0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4194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039063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81A6C4"/>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8DF1ED05-F22F-FAAD-6EA6-93C0AEB3E2E9}"/>
              </a:ext>
            </a:extLst>
          </p:cNvPr>
          <p:cNvSpPr>
            <a:spLocks noGrp="1"/>
          </p:cNvSpPr>
          <p:nvPr>
            <p:ph type="title"/>
          </p:nvPr>
        </p:nvSpPr>
        <p:spPr>
          <a:xfrm>
            <a:off x="253218" y="401221"/>
            <a:ext cx="11521440" cy="1348065"/>
          </a:xfrm>
        </p:spPr>
        <p:txBody>
          <a:bodyPr>
            <a:noAutofit/>
          </a:bodyPr>
          <a:lstStyle/>
          <a:p>
            <a:pPr algn="ctr"/>
            <a:r>
              <a:rPr lang="en-US" sz="5400" dirty="0">
                <a:solidFill>
                  <a:schemeClr val="bg1"/>
                </a:solidFill>
              </a:rPr>
              <a:t>Foundation/Project Fundraising</a:t>
            </a:r>
          </a:p>
        </p:txBody>
      </p:sp>
      <p:sp>
        <p:nvSpPr>
          <p:cNvPr id="3" name="Content Placeholder 2">
            <a:extLst>
              <a:ext uri="{FF2B5EF4-FFF2-40B4-BE49-F238E27FC236}">
                <a16:creationId xmlns:a16="http://schemas.microsoft.com/office/drawing/2014/main" id="{B052BC0B-2272-84A4-E849-97374AD40E26}"/>
              </a:ext>
            </a:extLst>
          </p:cNvPr>
          <p:cNvSpPr>
            <a:spLocks noGrp="1"/>
          </p:cNvSpPr>
          <p:nvPr>
            <p:ph idx="1"/>
          </p:nvPr>
        </p:nvSpPr>
        <p:spPr>
          <a:xfrm>
            <a:off x="253218" y="2150507"/>
            <a:ext cx="11100582" cy="4026456"/>
          </a:xfrm>
        </p:spPr>
        <p:txBody>
          <a:bodyPr>
            <a:noAutofit/>
          </a:bodyPr>
          <a:lstStyle/>
          <a:p>
            <a:pPr marL="457200" lvl="1" indent="0">
              <a:buNone/>
            </a:pPr>
            <a:r>
              <a:rPr lang="en-US" sz="3600" b="1" dirty="0"/>
              <a:t>General Considerations when holding a Fundraiser</a:t>
            </a:r>
          </a:p>
          <a:p>
            <a:pPr lvl="1"/>
            <a:r>
              <a:rPr lang="en-US" sz="3200" b="1" dirty="0"/>
              <a:t>Make sure that your club has the membership that can do the work on the fundraiser</a:t>
            </a:r>
          </a:p>
          <a:p>
            <a:pPr lvl="1"/>
            <a:r>
              <a:rPr lang="en-US" sz="3200" b="1" dirty="0"/>
              <a:t>Make sure that it is something that people would be interested in.</a:t>
            </a:r>
          </a:p>
          <a:p>
            <a:pPr lvl="1"/>
            <a:r>
              <a:rPr lang="en-US" sz="3200" b="1" dirty="0"/>
              <a:t>Make sure that it will make your club money – do your homework.</a:t>
            </a:r>
          </a:p>
          <a:p>
            <a:pPr lvl="1"/>
            <a:r>
              <a:rPr lang="en-US" sz="3200" b="1" dirty="0"/>
              <a:t>Make it “multi-layered”</a:t>
            </a:r>
          </a:p>
          <a:p>
            <a:pPr lvl="2"/>
            <a:r>
              <a:rPr lang="en-US" sz="3200" b="1" dirty="0"/>
              <a:t>If you are having an event – add a 50/50 raffle, maybe a silent auction, bake sale.  </a:t>
            </a:r>
          </a:p>
          <a:p>
            <a:pPr lvl="2"/>
            <a:r>
              <a:rPr lang="en-US" sz="3200" b="1" dirty="0"/>
              <a:t>You have people there, ready to support you so let them with a variety of opportunities.</a:t>
            </a:r>
          </a:p>
        </p:txBody>
      </p:sp>
    </p:spTree>
    <p:extLst>
      <p:ext uri="{BB962C8B-B14F-4D97-AF65-F5344CB8AC3E}">
        <p14:creationId xmlns:p14="http://schemas.microsoft.com/office/powerpoint/2010/main" val="565349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81A6C4"/>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8DF1ED05-F22F-FAAD-6EA6-93C0AEB3E2E9}"/>
              </a:ext>
            </a:extLst>
          </p:cNvPr>
          <p:cNvSpPr>
            <a:spLocks noGrp="1"/>
          </p:cNvSpPr>
          <p:nvPr>
            <p:ph type="title"/>
          </p:nvPr>
        </p:nvSpPr>
        <p:spPr>
          <a:xfrm>
            <a:off x="253218" y="401221"/>
            <a:ext cx="11521440" cy="1348065"/>
          </a:xfrm>
        </p:spPr>
        <p:txBody>
          <a:bodyPr>
            <a:noAutofit/>
          </a:bodyPr>
          <a:lstStyle/>
          <a:p>
            <a:pPr algn="ctr"/>
            <a:r>
              <a:rPr lang="en-US" sz="5400" dirty="0">
                <a:solidFill>
                  <a:schemeClr val="bg1"/>
                </a:solidFill>
              </a:rPr>
              <a:t>Foundation/Project Fundraising</a:t>
            </a:r>
          </a:p>
        </p:txBody>
      </p:sp>
      <p:sp>
        <p:nvSpPr>
          <p:cNvPr id="3" name="Content Placeholder 2">
            <a:extLst>
              <a:ext uri="{FF2B5EF4-FFF2-40B4-BE49-F238E27FC236}">
                <a16:creationId xmlns:a16="http://schemas.microsoft.com/office/drawing/2014/main" id="{B052BC0B-2272-84A4-E849-97374AD40E26}"/>
              </a:ext>
            </a:extLst>
          </p:cNvPr>
          <p:cNvSpPr>
            <a:spLocks noGrp="1"/>
          </p:cNvSpPr>
          <p:nvPr>
            <p:ph idx="1"/>
          </p:nvPr>
        </p:nvSpPr>
        <p:spPr>
          <a:xfrm>
            <a:off x="253218" y="2586789"/>
            <a:ext cx="11100582" cy="3590174"/>
          </a:xfrm>
        </p:spPr>
        <p:txBody>
          <a:bodyPr>
            <a:noAutofit/>
          </a:bodyPr>
          <a:lstStyle/>
          <a:p>
            <a:pPr marL="457200" lvl="1" indent="0">
              <a:buNone/>
            </a:pPr>
            <a:r>
              <a:rPr lang="en-US" sz="4000" b="1" dirty="0"/>
              <a:t>Where to Find Fundraising Ideas</a:t>
            </a:r>
          </a:p>
          <a:p>
            <a:pPr lvl="1"/>
            <a:r>
              <a:rPr lang="en-US" sz="3600" b="1" dirty="0"/>
              <a:t>Ask other clubs in your District what their fundraisers are, and they can mentor your club for a successful event.</a:t>
            </a:r>
          </a:p>
          <a:p>
            <a:pPr lvl="1"/>
            <a:r>
              <a:rPr lang="en-US" sz="3600" b="1" dirty="0"/>
              <a:t>Check out other Altrusa clubs (not just in Ohio or Michigan) through social media to get ideas.  Facebook is great way to see what other clubs are doing in fundraising and service.</a:t>
            </a:r>
          </a:p>
          <a:p>
            <a:pPr marL="457200" lvl="1" indent="0">
              <a:buNone/>
            </a:pPr>
            <a:endParaRPr lang="en-US" sz="3200" b="1" dirty="0"/>
          </a:p>
        </p:txBody>
      </p:sp>
    </p:spTree>
    <p:extLst>
      <p:ext uri="{BB962C8B-B14F-4D97-AF65-F5344CB8AC3E}">
        <p14:creationId xmlns:p14="http://schemas.microsoft.com/office/powerpoint/2010/main" val="2746594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9">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rgbClr val="81A6C4"/>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3D6473E1-E962-BF37-DBF0-653373D90BD7}"/>
              </a:ext>
            </a:extLst>
          </p:cNvPr>
          <p:cNvSpPr>
            <a:spLocks noGrp="1"/>
          </p:cNvSpPr>
          <p:nvPr>
            <p:ph type="title"/>
          </p:nvPr>
        </p:nvSpPr>
        <p:spPr>
          <a:xfrm>
            <a:off x="841246" y="673770"/>
            <a:ext cx="4194988" cy="2414488"/>
          </a:xfrm>
        </p:spPr>
        <p:txBody>
          <a:bodyPr anchor="t">
            <a:normAutofit fontScale="90000"/>
          </a:bodyPr>
          <a:lstStyle/>
          <a:p>
            <a:pPr algn="ctr"/>
            <a:r>
              <a:rPr lang="en-US" sz="6600" dirty="0">
                <a:solidFill>
                  <a:schemeClr val="bg1"/>
                </a:solidFill>
              </a:rPr>
              <a:t>Raising Bail Money</a:t>
            </a:r>
          </a:p>
        </p:txBody>
      </p:sp>
      <p:sp>
        <p:nvSpPr>
          <p:cNvPr id="3" name="Content Placeholder 2">
            <a:extLst>
              <a:ext uri="{FF2B5EF4-FFF2-40B4-BE49-F238E27FC236}">
                <a16:creationId xmlns:a16="http://schemas.microsoft.com/office/drawing/2014/main" id="{7D9A7EBD-7872-14F1-12BF-634BCEA11754}"/>
              </a:ext>
            </a:extLst>
          </p:cNvPr>
          <p:cNvSpPr>
            <a:spLocks noGrp="1"/>
          </p:cNvSpPr>
          <p:nvPr>
            <p:ph idx="1"/>
          </p:nvPr>
        </p:nvSpPr>
        <p:spPr>
          <a:xfrm>
            <a:off x="5877480" y="1239290"/>
            <a:ext cx="5995652" cy="4937672"/>
          </a:xfrm>
        </p:spPr>
        <p:txBody>
          <a:bodyPr>
            <a:noAutofit/>
          </a:bodyPr>
          <a:lstStyle/>
          <a:p>
            <a:pPr marL="0" indent="0" algn="ctr">
              <a:buNone/>
            </a:pPr>
            <a:r>
              <a:rPr lang="en-US" sz="8800" b="1" dirty="0"/>
              <a:t>What has your club done to raise your bail money ???</a:t>
            </a:r>
          </a:p>
        </p:txBody>
      </p:sp>
    </p:spTree>
    <p:extLst>
      <p:ext uri="{BB962C8B-B14F-4D97-AF65-F5344CB8AC3E}">
        <p14:creationId xmlns:p14="http://schemas.microsoft.com/office/powerpoint/2010/main" val="4239406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9">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rgbClr val="81A6C4"/>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3D6473E1-E962-BF37-DBF0-653373D90BD7}"/>
              </a:ext>
            </a:extLst>
          </p:cNvPr>
          <p:cNvSpPr>
            <a:spLocks noGrp="1"/>
          </p:cNvSpPr>
          <p:nvPr>
            <p:ph type="title"/>
          </p:nvPr>
        </p:nvSpPr>
        <p:spPr>
          <a:xfrm>
            <a:off x="841246" y="673770"/>
            <a:ext cx="4194988" cy="2414488"/>
          </a:xfrm>
        </p:spPr>
        <p:txBody>
          <a:bodyPr anchor="t">
            <a:normAutofit fontScale="90000"/>
          </a:bodyPr>
          <a:lstStyle/>
          <a:p>
            <a:pPr algn="ctr"/>
            <a:r>
              <a:rPr lang="en-US" sz="6600" dirty="0">
                <a:solidFill>
                  <a:schemeClr val="bg1"/>
                </a:solidFill>
              </a:rPr>
              <a:t>Raising Bail Money</a:t>
            </a:r>
          </a:p>
        </p:txBody>
      </p:sp>
      <p:sp>
        <p:nvSpPr>
          <p:cNvPr id="3" name="Content Placeholder 2">
            <a:extLst>
              <a:ext uri="{FF2B5EF4-FFF2-40B4-BE49-F238E27FC236}">
                <a16:creationId xmlns:a16="http://schemas.microsoft.com/office/drawing/2014/main" id="{7D9A7EBD-7872-14F1-12BF-634BCEA11754}"/>
              </a:ext>
            </a:extLst>
          </p:cNvPr>
          <p:cNvSpPr>
            <a:spLocks noGrp="1"/>
          </p:cNvSpPr>
          <p:nvPr>
            <p:ph idx="1"/>
          </p:nvPr>
        </p:nvSpPr>
        <p:spPr>
          <a:xfrm>
            <a:off x="5877480" y="1239290"/>
            <a:ext cx="5995652" cy="4937672"/>
          </a:xfrm>
        </p:spPr>
        <p:txBody>
          <a:bodyPr>
            <a:noAutofit/>
          </a:bodyPr>
          <a:lstStyle/>
          <a:p>
            <a:pPr marL="0" indent="0" algn="ctr">
              <a:buNone/>
            </a:pPr>
            <a:r>
              <a:rPr lang="en-US" sz="8800" b="1" dirty="0"/>
              <a:t>Thank for your time and participation in this workshop</a:t>
            </a:r>
          </a:p>
        </p:txBody>
      </p:sp>
    </p:spTree>
    <p:extLst>
      <p:ext uri="{BB962C8B-B14F-4D97-AF65-F5344CB8AC3E}">
        <p14:creationId xmlns:p14="http://schemas.microsoft.com/office/powerpoint/2010/main" val="2453049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17">
            <a:extLst>
              <a:ext uri="{FF2B5EF4-FFF2-40B4-BE49-F238E27FC236}">
                <a16:creationId xmlns:a16="http://schemas.microsoft.com/office/drawing/2014/main" id="{745DEEED-BE3A-4307-800A-45F555B51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5C73706-35AD-4797-B796-D806B8FE5A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006297" cy="6858000"/>
          </a:xfrm>
          <a:custGeom>
            <a:avLst/>
            <a:gdLst>
              <a:gd name="connsiteX0" fmla="*/ 5006297 w 5006297"/>
              <a:gd name="connsiteY0" fmla="*/ 0 h 6858000"/>
              <a:gd name="connsiteX1" fmla="*/ 1229608 w 5006297"/>
              <a:gd name="connsiteY1" fmla="*/ 0 h 6858000"/>
              <a:gd name="connsiteX2" fmla="*/ 1128285 w 5006297"/>
              <a:gd name="connsiteY2" fmla="*/ 156518 h 6858000"/>
              <a:gd name="connsiteX3" fmla="*/ 768782 w 5006297"/>
              <a:gd name="connsiteY3" fmla="*/ 825746 h 6858000"/>
              <a:gd name="connsiteX4" fmla="*/ 743290 w 5006297"/>
              <a:gd name="connsiteY4" fmla="*/ 860183 h 6858000"/>
              <a:gd name="connsiteX5" fmla="*/ 787138 w 5006297"/>
              <a:gd name="connsiteY5" fmla="*/ 756243 h 6858000"/>
              <a:gd name="connsiteX6" fmla="*/ 980544 w 5006297"/>
              <a:gd name="connsiteY6" fmla="*/ 339016 h 6858000"/>
              <a:gd name="connsiteX7" fmla="*/ 1161966 w 5006297"/>
              <a:gd name="connsiteY7" fmla="*/ 0 h 6858000"/>
              <a:gd name="connsiteX8" fmla="*/ 1104491 w 5006297"/>
              <a:gd name="connsiteY8" fmla="*/ 0 h 6858000"/>
              <a:gd name="connsiteX9" fmla="*/ 993044 w 5006297"/>
              <a:gd name="connsiteY9" fmla="*/ 204247 h 6858000"/>
              <a:gd name="connsiteX10" fmla="*/ 494731 w 5006297"/>
              <a:gd name="connsiteY10" fmla="*/ 1375322 h 6858000"/>
              <a:gd name="connsiteX11" fmla="*/ 46559 w 5006297"/>
              <a:gd name="connsiteY11" fmla="*/ 3329787 h 6858000"/>
              <a:gd name="connsiteX12" fmla="*/ 12272 w 5006297"/>
              <a:gd name="connsiteY12" fmla="*/ 4352595 h 6858000"/>
              <a:gd name="connsiteX13" fmla="*/ 171094 w 5006297"/>
              <a:gd name="connsiteY13" fmla="*/ 5544543 h 6858000"/>
              <a:gd name="connsiteX14" fmla="*/ 538125 w 5006297"/>
              <a:gd name="connsiteY14" fmla="*/ 6816123 h 6858000"/>
              <a:gd name="connsiteX15" fmla="*/ 555724 w 5006297"/>
              <a:gd name="connsiteY15" fmla="*/ 6858000 h 6858000"/>
              <a:gd name="connsiteX16" fmla="*/ 608303 w 5006297"/>
              <a:gd name="connsiteY16" fmla="*/ 6858000 h 6858000"/>
              <a:gd name="connsiteX17" fmla="*/ 596366 w 5006297"/>
              <a:gd name="connsiteY17" fmla="*/ 6829337 h 6858000"/>
              <a:gd name="connsiteX18" fmla="*/ 364843 w 5006297"/>
              <a:gd name="connsiteY18" fmla="*/ 6132604 h 6858000"/>
              <a:gd name="connsiteX19" fmla="*/ 213412 w 5006297"/>
              <a:gd name="connsiteY19" fmla="*/ 5505676 h 6858000"/>
              <a:gd name="connsiteX20" fmla="*/ 211628 w 5006297"/>
              <a:gd name="connsiteY20" fmla="*/ 5472254 h 6858000"/>
              <a:gd name="connsiteX21" fmla="*/ 311945 w 5006297"/>
              <a:gd name="connsiteY21" fmla="*/ 5821167 h 6858000"/>
              <a:gd name="connsiteX22" fmla="*/ 623960 w 5006297"/>
              <a:gd name="connsiteY22" fmla="*/ 6658826 h 6858000"/>
              <a:gd name="connsiteX23" fmla="*/ 717350 w 5006297"/>
              <a:gd name="connsiteY23" fmla="*/ 6858000 h 6858000"/>
              <a:gd name="connsiteX24" fmla="*/ 5006297 w 5006297"/>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006297" h="6858000">
                <a:moveTo>
                  <a:pt x="5006297" y="0"/>
                </a:moveTo>
                <a:lnTo>
                  <a:pt x="1229608" y="0"/>
                </a:lnTo>
                <a:lnTo>
                  <a:pt x="1128285" y="156518"/>
                </a:lnTo>
                <a:cubicBezTo>
                  <a:pt x="996915" y="372642"/>
                  <a:pt x="877575" y="596029"/>
                  <a:pt x="768782" y="825746"/>
                </a:cubicBezTo>
                <a:cubicBezTo>
                  <a:pt x="763429" y="839224"/>
                  <a:pt x="754646" y="851089"/>
                  <a:pt x="743290" y="860183"/>
                </a:cubicBezTo>
                <a:cubicBezTo>
                  <a:pt x="757948" y="825621"/>
                  <a:pt x="772224" y="790805"/>
                  <a:pt x="787138" y="756243"/>
                </a:cubicBezTo>
                <a:cubicBezTo>
                  <a:pt x="848067" y="615114"/>
                  <a:pt x="912406" y="475964"/>
                  <a:pt x="980544" y="339016"/>
                </a:cubicBezTo>
                <a:lnTo>
                  <a:pt x="1161966" y="0"/>
                </a:lnTo>
                <a:lnTo>
                  <a:pt x="1104491" y="0"/>
                </a:lnTo>
                <a:lnTo>
                  <a:pt x="993044" y="204247"/>
                </a:lnTo>
                <a:cubicBezTo>
                  <a:pt x="798291" y="579761"/>
                  <a:pt x="634561" y="971401"/>
                  <a:pt x="494731" y="1375322"/>
                </a:cubicBezTo>
                <a:cubicBezTo>
                  <a:pt x="277072" y="2009491"/>
                  <a:pt x="126862" y="2664550"/>
                  <a:pt x="46559" y="3329787"/>
                </a:cubicBezTo>
                <a:cubicBezTo>
                  <a:pt x="4496" y="3670216"/>
                  <a:pt x="-14242" y="4010141"/>
                  <a:pt x="12272" y="4352595"/>
                </a:cubicBezTo>
                <a:cubicBezTo>
                  <a:pt x="43627" y="4752907"/>
                  <a:pt x="90918" y="5150814"/>
                  <a:pt x="171094" y="5544543"/>
                </a:cubicBezTo>
                <a:cubicBezTo>
                  <a:pt x="259524" y="5979227"/>
                  <a:pt x="379573" y="6403657"/>
                  <a:pt x="538125" y="6816123"/>
                </a:cubicBezTo>
                <a:lnTo>
                  <a:pt x="555724" y="6858000"/>
                </a:lnTo>
                <a:lnTo>
                  <a:pt x="608303" y="6858000"/>
                </a:lnTo>
                <a:lnTo>
                  <a:pt x="596366" y="6829337"/>
                </a:lnTo>
                <a:cubicBezTo>
                  <a:pt x="508696" y="6602484"/>
                  <a:pt x="431985" y="6369981"/>
                  <a:pt x="364843" y="6132604"/>
                </a:cubicBezTo>
                <a:cubicBezTo>
                  <a:pt x="306463" y="5925865"/>
                  <a:pt x="263378" y="5714822"/>
                  <a:pt x="213412" y="5505676"/>
                </a:cubicBezTo>
                <a:cubicBezTo>
                  <a:pt x="212231" y="5494574"/>
                  <a:pt x="211637" y="5483421"/>
                  <a:pt x="211628" y="5472254"/>
                </a:cubicBezTo>
                <a:cubicBezTo>
                  <a:pt x="248210" y="5599108"/>
                  <a:pt x="277401" y="5710897"/>
                  <a:pt x="311945" y="5821167"/>
                </a:cubicBezTo>
                <a:cubicBezTo>
                  <a:pt x="401999" y="6108329"/>
                  <a:pt x="505868" y="6387643"/>
                  <a:pt x="623960" y="6658826"/>
                </a:cubicBezTo>
                <a:lnTo>
                  <a:pt x="717350" y="6858000"/>
                </a:lnTo>
                <a:lnTo>
                  <a:pt x="5006297" y="6858000"/>
                </a:lnTo>
                <a:close/>
              </a:path>
            </a:pathLst>
          </a:custGeom>
          <a:solidFill>
            <a:srgbClr val="81A6C4"/>
          </a:solidFill>
          <a:ln w="685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3D6473E1-E962-BF37-DBF0-653373D90BD7}"/>
              </a:ext>
            </a:extLst>
          </p:cNvPr>
          <p:cNvSpPr>
            <a:spLocks noGrp="1"/>
          </p:cNvSpPr>
          <p:nvPr>
            <p:ph type="title"/>
          </p:nvPr>
        </p:nvSpPr>
        <p:spPr>
          <a:xfrm>
            <a:off x="841248" y="644652"/>
            <a:ext cx="3182112" cy="5568696"/>
          </a:xfrm>
        </p:spPr>
        <p:txBody>
          <a:bodyPr>
            <a:normAutofit/>
          </a:bodyPr>
          <a:lstStyle/>
          <a:p>
            <a:pPr algn="ctr"/>
            <a:r>
              <a:rPr lang="en-US" sz="6100" dirty="0">
                <a:solidFill>
                  <a:srgbClr val="FFFFFF"/>
                </a:solidFill>
              </a:rPr>
              <a:t>Raising Bail Money</a:t>
            </a:r>
          </a:p>
        </p:txBody>
      </p:sp>
      <p:sp>
        <p:nvSpPr>
          <p:cNvPr id="3" name="Content Placeholder 2">
            <a:extLst>
              <a:ext uri="{FF2B5EF4-FFF2-40B4-BE49-F238E27FC236}">
                <a16:creationId xmlns:a16="http://schemas.microsoft.com/office/drawing/2014/main" id="{7D9A7EBD-7872-14F1-12BF-634BCEA11754}"/>
              </a:ext>
            </a:extLst>
          </p:cNvPr>
          <p:cNvSpPr>
            <a:spLocks noGrp="1"/>
          </p:cNvSpPr>
          <p:nvPr>
            <p:ph idx="1"/>
          </p:nvPr>
        </p:nvSpPr>
        <p:spPr>
          <a:xfrm>
            <a:off x="5494350" y="644652"/>
            <a:ext cx="5856401" cy="5568696"/>
          </a:xfrm>
        </p:spPr>
        <p:txBody>
          <a:bodyPr anchor="ctr">
            <a:noAutofit/>
          </a:bodyPr>
          <a:lstStyle/>
          <a:p>
            <a:r>
              <a:rPr lang="en-US" sz="3200" b="1" dirty="0"/>
              <a:t>For an Altrusa Club to be successful, it must have funds to support it service projects and grant projects.</a:t>
            </a:r>
          </a:p>
          <a:p>
            <a:r>
              <a:rPr lang="en-US" sz="3200" b="1" dirty="0"/>
              <a:t>This may be challenging.  Members are often asked to donate items and they give so much already</a:t>
            </a:r>
          </a:p>
          <a:p>
            <a:r>
              <a:rPr lang="en-US" sz="3200" b="1" dirty="0"/>
              <a:t>It can be a little daunting when planning a fundraiser, particularly a new one when you are not sure how it turn out.</a:t>
            </a:r>
          </a:p>
          <a:p>
            <a:r>
              <a:rPr lang="en-US" sz="3200" b="1" dirty="0"/>
              <a:t>It’s like being under house arrest with no cell phone to get groceries.  You know how to cook, you have the appliances, but no food to prepare and no means of getting it without help !!!</a:t>
            </a:r>
          </a:p>
        </p:txBody>
      </p:sp>
    </p:spTree>
    <p:extLst>
      <p:ext uri="{BB962C8B-B14F-4D97-AF65-F5344CB8AC3E}">
        <p14:creationId xmlns:p14="http://schemas.microsoft.com/office/powerpoint/2010/main" val="1291911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81A6C4"/>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95343CF7-CF11-58CB-65D7-DBDB4E232A4D}"/>
              </a:ext>
            </a:extLst>
          </p:cNvPr>
          <p:cNvSpPr>
            <a:spLocks noGrp="1"/>
          </p:cNvSpPr>
          <p:nvPr>
            <p:ph type="title"/>
          </p:nvPr>
        </p:nvSpPr>
        <p:spPr>
          <a:xfrm>
            <a:off x="838200" y="401221"/>
            <a:ext cx="10515600" cy="1348065"/>
          </a:xfrm>
        </p:spPr>
        <p:txBody>
          <a:bodyPr>
            <a:normAutofit/>
          </a:bodyPr>
          <a:lstStyle/>
          <a:p>
            <a:pPr algn="ctr"/>
            <a:r>
              <a:rPr lang="en-US" sz="6800" dirty="0">
                <a:solidFill>
                  <a:schemeClr val="bg1"/>
                </a:solidFill>
              </a:rPr>
              <a:t>Raising Bail Money</a:t>
            </a:r>
          </a:p>
        </p:txBody>
      </p:sp>
      <p:sp>
        <p:nvSpPr>
          <p:cNvPr id="3" name="Content Placeholder 2">
            <a:extLst>
              <a:ext uri="{FF2B5EF4-FFF2-40B4-BE49-F238E27FC236}">
                <a16:creationId xmlns:a16="http://schemas.microsoft.com/office/drawing/2014/main" id="{962A7DCD-F965-04FC-759B-1AAA4B557DF2}"/>
              </a:ext>
            </a:extLst>
          </p:cNvPr>
          <p:cNvSpPr>
            <a:spLocks noGrp="1"/>
          </p:cNvSpPr>
          <p:nvPr>
            <p:ph idx="1"/>
          </p:nvPr>
        </p:nvSpPr>
        <p:spPr>
          <a:xfrm>
            <a:off x="838200" y="2347414"/>
            <a:ext cx="10515600" cy="4109365"/>
          </a:xfrm>
        </p:spPr>
        <p:txBody>
          <a:bodyPr>
            <a:normAutofit/>
          </a:bodyPr>
          <a:lstStyle/>
          <a:p>
            <a:r>
              <a:rPr lang="en-US" sz="3200" b="1" dirty="0"/>
              <a:t>Most clubs have two funds – Operating and Project or Foundation.  There are some restrictions are how to provide the money for these.</a:t>
            </a:r>
          </a:p>
          <a:p>
            <a:pPr lvl="1"/>
            <a:r>
              <a:rPr lang="en-US" sz="3200" b="1" dirty="0"/>
              <a:t>Operating Funds – Money to support your operating funds can only be from Altrusa club members (and their families). Altrusa members can be from other clubs, not just your own.  The Altrusa name cannot be used to promote the event or used in advertisement.</a:t>
            </a:r>
          </a:p>
          <a:p>
            <a:pPr lvl="1"/>
            <a:r>
              <a:rPr lang="en-US" sz="3200" b="1" dirty="0"/>
              <a:t>Foundation Funds – The Altrusa name can be used to promote, advertise and sell tickets to the general public.  Monetary donations can be accepted.</a:t>
            </a:r>
          </a:p>
          <a:p>
            <a:pPr marL="457200" lvl="1" indent="0">
              <a:buNone/>
            </a:pPr>
            <a:endParaRPr lang="en-US" dirty="0"/>
          </a:p>
        </p:txBody>
      </p:sp>
    </p:spTree>
    <p:extLst>
      <p:ext uri="{BB962C8B-B14F-4D97-AF65-F5344CB8AC3E}">
        <p14:creationId xmlns:p14="http://schemas.microsoft.com/office/powerpoint/2010/main" val="481528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81A6C4"/>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FAF26330-FBFA-949B-BBB6-DA09F87223FC}"/>
              </a:ext>
            </a:extLst>
          </p:cNvPr>
          <p:cNvSpPr>
            <a:spLocks noGrp="1"/>
          </p:cNvSpPr>
          <p:nvPr>
            <p:ph type="title"/>
          </p:nvPr>
        </p:nvSpPr>
        <p:spPr>
          <a:xfrm>
            <a:off x="838200" y="401221"/>
            <a:ext cx="10515600" cy="1348065"/>
          </a:xfrm>
        </p:spPr>
        <p:txBody>
          <a:bodyPr>
            <a:normAutofit/>
          </a:bodyPr>
          <a:lstStyle/>
          <a:p>
            <a:pPr algn="ctr"/>
            <a:r>
              <a:rPr lang="en-US" sz="6800" dirty="0">
                <a:solidFill>
                  <a:schemeClr val="bg1"/>
                </a:solidFill>
              </a:rPr>
              <a:t>Operating Fund Ideas</a:t>
            </a:r>
          </a:p>
        </p:txBody>
      </p:sp>
      <p:sp>
        <p:nvSpPr>
          <p:cNvPr id="3" name="Content Placeholder 2">
            <a:extLst>
              <a:ext uri="{FF2B5EF4-FFF2-40B4-BE49-F238E27FC236}">
                <a16:creationId xmlns:a16="http://schemas.microsoft.com/office/drawing/2014/main" id="{384E31E8-CF1E-A8CE-7C9A-E901BC869CDF}"/>
              </a:ext>
            </a:extLst>
          </p:cNvPr>
          <p:cNvSpPr>
            <a:spLocks noGrp="1"/>
          </p:cNvSpPr>
          <p:nvPr>
            <p:ph idx="1"/>
          </p:nvPr>
        </p:nvSpPr>
        <p:spPr>
          <a:xfrm>
            <a:off x="838200" y="2347414"/>
            <a:ext cx="10515600" cy="3829549"/>
          </a:xfrm>
        </p:spPr>
        <p:txBody>
          <a:bodyPr>
            <a:normAutofit fontScale="92500" lnSpcReduction="10000"/>
          </a:bodyPr>
          <a:lstStyle/>
          <a:p>
            <a:r>
              <a:rPr lang="en-US" sz="3200" b="1" dirty="0"/>
              <a:t>Find a business that offers hands on activity or craft projects to make; the business will charge a fee and you can add a little extra $$$ to raise some funds.</a:t>
            </a:r>
          </a:p>
          <a:p>
            <a:pPr lvl="1"/>
            <a:r>
              <a:rPr lang="en-US" sz="3200" b="1" dirty="0"/>
              <a:t>Paint your own pottery piece.  </a:t>
            </a:r>
          </a:p>
          <a:p>
            <a:pPr lvl="1"/>
            <a:r>
              <a:rPr lang="en-US" sz="3200" b="1" dirty="0"/>
              <a:t>Paint Boards and Graphics – some places have each guest pick their own project to make.</a:t>
            </a:r>
          </a:p>
          <a:p>
            <a:pPr lvl="1"/>
            <a:r>
              <a:rPr lang="en-US" sz="3200" b="1" dirty="0"/>
              <a:t>Cooking Classes</a:t>
            </a:r>
          </a:p>
          <a:p>
            <a:pPr lvl="1"/>
            <a:r>
              <a:rPr lang="en-US" sz="3200" b="1" dirty="0"/>
              <a:t>Winery – private wine tasting and appetizers</a:t>
            </a:r>
          </a:p>
          <a:p>
            <a:r>
              <a:rPr lang="en-US" sz="3200" b="1" dirty="0"/>
              <a:t>This not only makes some money but is a fun fellowship event for your members.</a:t>
            </a:r>
          </a:p>
          <a:p>
            <a:pPr marL="457200"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313756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81A6C4"/>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FAF26330-FBFA-949B-BBB6-DA09F87223FC}"/>
              </a:ext>
            </a:extLst>
          </p:cNvPr>
          <p:cNvSpPr>
            <a:spLocks noGrp="1"/>
          </p:cNvSpPr>
          <p:nvPr>
            <p:ph type="title"/>
          </p:nvPr>
        </p:nvSpPr>
        <p:spPr>
          <a:xfrm>
            <a:off x="838200" y="401221"/>
            <a:ext cx="10515600" cy="1348065"/>
          </a:xfrm>
        </p:spPr>
        <p:txBody>
          <a:bodyPr>
            <a:normAutofit/>
          </a:bodyPr>
          <a:lstStyle/>
          <a:p>
            <a:pPr algn="ctr"/>
            <a:r>
              <a:rPr lang="en-US" sz="6800" dirty="0">
                <a:solidFill>
                  <a:schemeClr val="bg1"/>
                </a:solidFill>
              </a:rPr>
              <a:t>Operating Fund Ideas</a:t>
            </a:r>
          </a:p>
        </p:txBody>
      </p:sp>
      <p:sp>
        <p:nvSpPr>
          <p:cNvPr id="3" name="Content Placeholder 2">
            <a:extLst>
              <a:ext uri="{FF2B5EF4-FFF2-40B4-BE49-F238E27FC236}">
                <a16:creationId xmlns:a16="http://schemas.microsoft.com/office/drawing/2014/main" id="{384E31E8-CF1E-A8CE-7C9A-E901BC869CDF}"/>
              </a:ext>
            </a:extLst>
          </p:cNvPr>
          <p:cNvSpPr>
            <a:spLocks noGrp="1"/>
          </p:cNvSpPr>
          <p:nvPr>
            <p:ph idx="1"/>
          </p:nvPr>
        </p:nvSpPr>
        <p:spPr>
          <a:xfrm>
            <a:off x="838200" y="2347414"/>
            <a:ext cx="10515600" cy="3829549"/>
          </a:xfrm>
        </p:spPr>
        <p:txBody>
          <a:bodyPr>
            <a:normAutofit lnSpcReduction="10000"/>
          </a:bodyPr>
          <a:lstStyle/>
          <a:p>
            <a:pPr marL="0" indent="0">
              <a:buNone/>
            </a:pPr>
            <a:r>
              <a:rPr lang="en-US" sz="3200" b="1" dirty="0"/>
              <a:t>Club Meeting Suggestions</a:t>
            </a:r>
          </a:p>
          <a:p>
            <a:pPr lvl="1"/>
            <a:r>
              <a:rPr lang="en-US" b="1" dirty="0"/>
              <a:t>If you have a catered meal, add a little extra to the cost that goes towards the operating budget.   </a:t>
            </a:r>
          </a:p>
          <a:p>
            <a:pPr lvl="1"/>
            <a:r>
              <a:rPr lang="en-US" b="1" dirty="0"/>
              <a:t>Thankful or Blessing Dollars, Happy Bucks – members donate a dollar (or whatever amount they wish) and share their good news, blessings and gratitude items with the membership.</a:t>
            </a:r>
          </a:p>
          <a:p>
            <a:pPr lvl="1"/>
            <a:r>
              <a:rPr lang="en-US" b="1" dirty="0"/>
              <a:t>Have items to sell available at the meetings – a white elephant sale</a:t>
            </a:r>
          </a:p>
          <a:p>
            <a:pPr lvl="2"/>
            <a:r>
              <a:rPr lang="en-US" b="1" dirty="0"/>
              <a:t>As they say, one woman’s trash is another woman’s treasure.  Items could be candles, mugs, books, jewelry, scarves, </a:t>
            </a:r>
            <a:r>
              <a:rPr lang="en-US" b="1" dirty="0" err="1"/>
              <a:t>etc</a:t>
            </a:r>
            <a:r>
              <a:rPr lang="en-US" b="1" dirty="0"/>
              <a:t> that could be purchased at the meeting.  Meetings could this monthly or quarterly, with different themed items.</a:t>
            </a:r>
          </a:p>
          <a:p>
            <a:pPr lvl="2"/>
            <a:r>
              <a:rPr lang="en-US" b="1" dirty="0"/>
              <a:t>A few members may have a skill or talent to make the items with proceeds going towards the operating budget.  They may not always be able to help in other ways, but this way, they can still contribute.  Example – greeting cards, knitted or crocheted items.</a:t>
            </a:r>
          </a:p>
          <a:p>
            <a:pPr lvl="2"/>
            <a:endParaRPr lang="en-US" b="1" dirty="0"/>
          </a:p>
          <a:p>
            <a:pPr lvl="2"/>
            <a:endParaRPr lang="en-US" b="1" dirty="0"/>
          </a:p>
          <a:p>
            <a:pPr lvl="2"/>
            <a:endParaRPr lang="en-US" b="1" dirty="0"/>
          </a:p>
          <a:p>
            <a:pPr marL="457200"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2215441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81A6C4"/>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FAF26330-FBFA-949B-BBB6-DA09F87223FC}"/>
              </a:ext>
            </a:extLst>
          </p:cNvPr>
          <p:cNvSpPr>
            <a:spLocks noGrp="1"/>
          </p:cNvSpPr>
          <p:nvPr>
            <p:ph type="title"/>
          </p:nvPr>
        </p:nvSpPr>
        <p:spPr>
          <a:xfrm>
            <a:off x="838200" y="401221"/>
            <a:ext cx="10515600" cy="1348065"/>
          </a:xfrm>
        </p:spPr>
        <p:txBody>
          <a:bodyPr>
            <a:normAutofit/>
          </a:bodyPr>
          <a:lstStyle/>
          <a:p>
            <a:pPr algn="ctr"/>
            <a:r>
              <a:rPr lang="en-US" sz="6800" dirty="0">
                <a:solidFill>
                  <a:schemeClr val="bg1"/>
                </a:solidFill>
              </a:rPr>
              <a:t>Operating Fund Ideas</a:t>
            </a:r>
          </a:p>
        </p:txBody>
      </p:sp>
      <p:sp>
        <p:nvSpPr>
          <p:cNvPr id="3" name="Content Placeholder 2">
            <a:extLst>
              <a:ext uri="{FF2B5EF4-FFF2-40B4-BE49-F238E27FC236}">
                <a16:creationId xmlns:a16="http://schemas.microsoft.com/office/drawing/2014/main" id="{384E31E8-CF1E-A8CE-7C9A-E901BC869CDF}"/>
              </a:ext>
            </a:extLst>
          </p:cNvPr>
          <p:cNvSpPr>
            <a:spLocks noGrp="1"/>
          </p:cNvSpPr>
          <p:nvPr>
            <p:ph idx="1"/>
          </p:nvPr>
        </p:nvSpPr>
        <p:spPr>
          <a:xfrm>
            <a:off x="838200" y="2517913"/>
            <a:ext cx="10515600" cy="3659050"/>
          </a:xfrm>
        </p:spPr>
        <p:txBody>
          <a:bodyPr>
            <a:normAutofit/>
          </a:bodyPr>
          <a:lstStyle/>
          <a:p>
            <a:pPr marL="0" indent="0">
              <a:buNone/>
            </a:pPr>
            <a:r>
              <a:rPr lang="en-US" sz="3200" b="1" dirty="0"/>
              <a:t>Club Meeting Suggestions (continued)</a:t>
            </a:r>
          </a:p>
          <a:p>
            <a:pPr lvl="1"/>
            <a:r>
              <a:rPr lang="en-US" b="1" dirty="0"/>
              <a:t>Members who are not wearing their Altrusa name badge at meetings could be fined a dollar..   </a:t>
            </a:r>
          </a:p>
          <a:p>
            <a:pPr lvl="1"/>
            <a:r>
              <a:rPr lang="en-US" b="1" dirty="0"/>
              <a:t>Design club apparel – develop a slogan or design that fits your club and have it printed on T-shirts, aprons, coffee mugs </a:t>
            </a:r>
            <a:r>
              <a:rPr lang="en-US" b="1" dirty="0" err="1"/>
              <a:t>etc</a:t>
            </a:r>
            <a:r>
              <a:rPr lang="en-US" b="1" dirty="0"/>
              <a:t> for members to purchase.</a:t>
            </a:r>
          </a:p>
          <a:p>
            <a:pPr lvl="2"/>
            <a:r>
              <a:rPr lang="en-US" sz="2400" b="1" dirty="0"/>
              <a:t>These can be worn for service projects, other fundraisers.</a:t>
            </a:r>
          </a:p>
          <a:p>
            <a:pPr lvl="2"/>
            <a:r>
              <a:rPr lang="en-US" sz="2400" b="1" dirty="0"/>
              <a:t>Visual tool to get Altrusa’s name and what we are all about to the community.</a:t>
            </a:r>
          </a:p>
          <a:p>
            <a:pPr lvl="2"/>
            <a:endParaRPr lang="en-US" b="1" dirty="0"/>
          </a:p>
          <a:p>
            <a:pPr marL="457200"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2961849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81A6C4"/>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8DF1ED05-F22F-FAAD-6EA6-93C0AEB3E2E9}"/>
              </a:ext>
            </a:extLst>
          </p:cNvPr>
          <p:cNvSpPr>
            <a:spLocks noGrp="1"/>
          </p:cNvSpPr>
          <p:nvPr>
            <p:ph type="title"/>
          </p:nvPr>
        </p:nvSpPr>
        <p:spPr>
          <a:xfrm>
            <a:off x="253218" y="401221"/>
            <a:ext cx="11521440" cy="1348065"/>
          </a:xfrm>
        </p:spPr>
        <p:txBody>
          <a:bodyPr>
            <a:noAutofit/>
          </a:bodyPr>
          <a:lstStyle/>
          <a:p>
            <a:pPr algn="ctr"/>
            <a:r>
              <a:rPr lang="en-US" sz="5400" dirty="0">
                <a:solidFill>
                  <a:schemeClr val="bg1"/>
                </a:solidFill>
              </a:rPr>
              <a:t>Foundation/Project Fundraising</a:t>
            </a:r>
          </a:p>
        </p:txBody>
      </p:sp>
      <p:sp>
        <p:nvSpPr>
          <p:cNvPr id="3" name="Content Placeholder 2">
            <a:extLst>
              <a:ext uri="{FF2B5EF4-FFF2-40B4-BE49-F238E27FC236}">
                <a16:creationId xmlns:a16="http://schemas.microsoft.com/office/drawing/2014/main" id="{B052BC0B-2272-84A4-E849-97374AD40E26}"/>
              </a:ext>
            </a:extLst>
          </p:cNvPr>
          <p:cNvSpPr>
            <a:spLocks noGrp="1"/>
          </p:cNvSpPr>
          <p:nvPr>
            <p:ph idx="1"/>
          </p:nvPr>
        </p:nvSpPr>
        <p:spPr>
          <a:xfrm>
            <a:off x="838200" y="2586789"/>
            <a:ext cx="10515600" cy="3590174"/>
          </a:xfrm>
        </p:spPr>
        <p:txBody>
          <a:bodyPr>
            <a:normAutofit/>
          </a:bodyPr>
          <a:lstStyle/>
          <a:p>
            <a:r>
              <a:rPr lang="en-US" sz="4000" dirty="0"/>
              <a:t>BINGO – has been around for years.  Twist it up a little and make it a Purse BINGO</a:t>
            </a:r>
          </a:p>
          <a:p>
            <a:r>
              <a:rPr lang="en-US" sz="4000" dirty="0"/>
              <a:t>Luncheon &amp; Dinner Events</a:t>
            </a:r>
          </a:p>
          <a:p>
            <a:r>
              <a:rPr lang="en-US" sz="4000" dirty="0"/>
              <a:t>Wine and Craft Beer Events</a:t>
            </a:r>
          </a:p>
          <a:p>
            <a:pPr lvl="1"/>
            <a:r>
              <a:rPr lang="en-US" sz="4000" dirty="0"/>
              <a:t>Team up with a local winery or brewery for a tasting event</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2260777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81A6C4"/>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8DF1ED05-F22F-FAAD-6EA6-93C0AEB3E2E9}"/>
              </a:ext>
            </a:extLst>
          </p:cNvPr>
          <p:cNvSpPr>
            <a:spLocks noGrp="1"/>
          </p:cNvSpPr>
          <p:nvPr>
            <p:ph type="title"/>
          </p:nvPr>
        </p:nvSpPr>
        <p:spPr>
          <a:xfrm>
            <a:off x="253218" y="401221"/>
            <a:ext cx="11521440" cy="1348065"/>
          </a:xfrm>
        </p:spPr>
        <p:txBody>
          <a:bodyPr>
            <a:noAutofit/>
          </a:bodyPr>
          <a:lstStyle/>
          <a:p>
            <a:pPr algn="ctr"/>
            <a:r>
              <a:rPr lang="en-US" sz="5400" dirty="0">
                <a:solidFill>
                  <a:schemeClr val="bg1"/>
                </a:solidFill>
              </a:rPr>
              <a:t>Foundation/Project Fundraising</a:t>
            </a:r>
          </a:p>
        </p:txBody>
      </p:sp>
      <p:sp>
        <p:nvSpPr>
          <p:cNvPr id="3" name="Content Placeholder 2">
            <a:extLst>
              <a:ext uri="{FF2B5EF4-FFF2-40B4-BE49-F238E27FC236}">
                <a16:creationId xmlns:a16="http://schemas.microsoft.com/office/drawing/2014/main" id="{B052BC0B-2272-84A4-E849-97374AD40E26}"/>
              </a:ext>
            </a:extLst>
          </p:cNvPr>
          <p:cNvSpPr>
            <a:spLocks noGrp="1"/>
          </p:cNvSpPr>
          <p:nvPr>
            <p:ph idx="1"/>
          </p:nvPr>
        </p:nvSpPr>
        <p:spPr>
          <a:xfrm>
            <a:off x="838200" y="2347414"/>
            <a:ext cx="10515600" cy="3920864"/>
          </a:xfrm>
        </p:spPr>
        <p:txBody>
          <a:bodyPr>
            <a:normAutofit/>
          </a:bodyPr>
          <a:lstStyle/>
          <a:p>
            <a:r>
              <a:rPr lang="en-US" sz="4000" dirty="0"/>
              <a:t>Local organizations who are looking for non-profits to be their monthly sponsor.  Altrusa could be one of those sponsors.</a:t>
            </a:r>
          </a:p>
          <a:p>
            <a:r>
              <a:rPr lang="en-US" sz="4000" dirty="0"/>
              <a:t>Direct Sale Vendor Party</a:t>
            </a:r>
          </a:p>
          <a:p>
            <a:r>
              <a:rPr lang="en-US" sz="4000" dirty="0"/>
              <a:t>Golf Outings or Pickle Ball Tournament</a:t>
            </a:r>
          </a:p>
          <a:p>
            <a:pPr lvl="1"/>
            <a:r>
              <a:rPr lang="en-US" sz="4000" dirty="0"/>
              <a:t>Learn-to-Play Pickle Ball event</a:t>
            </a:r>
          </a:p>
          <a:p>
            <a:endParaRPr lang="en-US" dirty="0"/>
          </a:p>
          <a:p>
            <a:endParaRPr lang="en-US" dirty="0"/>
          </a:p>
          <a:p>
            <a:pPr marL="0" indent="0">
              <a:buNone/>
            </a:pPr>
            <a:endParaRPr lang="en-US" dirty="0"/>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3228565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81A6C4"/>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8DF1ED05-F22F-FAAD-6EA6-93C0AEB3E2E9}"/>
              </a:ext>
            </a:extLst>
          </p:cNvPr>
          <p:cNvSpPr>
            <a:spLocks noGrp="1"/>
          </p:cNvSpPr>
          <p:nvPr>
            <p:ph type="title"/>
          </p:nvPr>
        </p:nvSpPr>
        <p:spPr>
          <a:xfrm>
            <a:off x="253218" y="401221"/>
            <a:ext cx="11521440" cy="1348065"/>
          </a:xfrm>
        </p:spPr>
        <p:txBody>
          <a:bodyPr>
            <a:noAutofit/>
          </a:bodyPr>
          <a:lstStyle/>
          <a:p>
            <a:pPr algn="ctr"/>
            <a:r>
              <a:rPr lang="en-US" sz="5400" dirty="0">
                <a:solidFill>
                  <a:schemeClr val="bg1"/>
                </a:solidFill>
              </a:rPr>
              <a:t>Foundation/Project Fundraising</a:t>
            </a:r>
          </a:p>
        </p:txBody>
      </p:sp>
      <p:sp>
        <p:nvSpPr>
          <p:cNvPr id="3" name="Content Placeholder 2">
            <a:extLst>
              <a:ext uri="{FF2B5EF4-FFF2-40B4-BE49-F238E27FC236}">
                <a16:creationId xmlns:a16="http://schemas.microsoft.com/office/drawing/2014/main" id="{B052BC0B-2272-84A4-E849-97374AD40E26}"/>
              </a:ext>
            </a:extLst>
          </p:cNvPr>
          <p:cNvSpPr>
            <a:spLocks noGrp="1"/>
          </p:cNvSpPr>
          <p:nvPr>
            <p:ph idx="1"/>
          </p:nvPr>
        </p:nvSpPr>
        <p:spPr>
          <a:xfrm>
            <a:off x="838200" y="2347414"/>
            <a:ext cx="10515600" cy="3920864"/>
          </a:xfrm>
        </p:spPr>
        <p:txBody>
          <a:bodyPr>
            <a:normAutofit/>
          </a:bodyPr>
          <a:lstStyle/>
          <a:p>
            <a:r>
              <a:rPr lang="en-US" sz="4000" dirty="0"/>
              <a:t>Ticket Raffle – sell a limited number of tickets with specific payouts.  If all tickets are sold, club makes half of the money collected</a:t>
            </a:r>
          </a:p>
          <a:p>
            <a:r>
              <a:rPr lang="en-US" sz="4000" dirty="0"/>
              <a:t>Jewelry Raffle – know of a jewelry store that will donate an item (diamond necklace, earrings for example)  </a:t>
            </a:r>
          </a:p>
          <a:p>
            <a:r>
              <a:rPr lang="en-US" sz="4000" dirty="0"/>
              <a:t>Quarter Raffle/Auction</a:t>
            </a:r>
          </a:p>
          <a:p>
            <a:pPr marL="0" indent="0">
              <a:buNone/>
            </a:pPr>
            <a:endParaRPr lang="en-US" dirty="0"/>
          </a:p>
          <a:p>
            <a:endParaRPr lang="en-US" dirty="0"/>
          </a:p>
          <a:p>
            <a:pPr marL="0" indent="0">
              <a:buNone/>
            </a:pPr>
            <a:endParaRPr lang="en-US" dirty="0"/>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1461610011"/>
      </p:ext>
    </p:extLst>
  </p:cSld>
  <p:clrMapOvr>
    <a:masterClrMapping/>
  </p:clrMapOvr>
</p:sld>
</file>

<file path=ppt/theme/theme1.xml><?xml version="1.0" encoding="utf-8"?>
<a:theme xmlns:a="http://schemas.openxmlformats.org/drawingml/2006/main" name="SketchyVTI">
  <a:themeElements>
    <a:clrScheme name="AnalogousFromLightSeedLeftStep">
      <a:dk1>
        <a:srgbClr val="000000"/>
      </a:dk1>
      <a:lt1>
        <a:srgbClr val="FFFFFF"/>
      </a:lt1>
      <a:dk2>
        <a:srgbClr val="213A3B"/>
      </a:dk2>
      <a:lt2>
        <a:srgbClr val="E8E5E2"/>
      </a:lt2>
      <a:accent1>
        <a:srgbClr val="81A6C4"/>
      </a:accent1>
      <a:accent2>
        <a:srgbClr val="6EADAF"/>
      </a:accent2>
      <a:accent3>
        <a:srgbClr val="7BAC99"/>
      </a:accent3>
      <a:accent4>
        <a:srgbClr val="6EAF7B"/>
      </a:accent4>
      <a:accent5>
        <a:srgbClr val="86AC7B"/>
      </a:accent5>
      <a:accent6>
        <a:srgbClr val="93AA6B"/>
      </a:accent6>
      <a:hlink>
        <a:srgbClr val="9F795B"/>
      </a:hlink>
      <a:folHlink>
        <a:srgbClr val="7F7F7F"/>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15</TotalTime>
  <Words>887</Words>
  <Application>Microsoft Office PowerPoint</Application>
  <PresentationFormat>Widescreen</PresentationFormat>
  <Paragraphs>74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Modern Love</vt:lpstr>
      <vt:lpstr>The Hand</vt:lpstr>
      <vt:lpstr>SketchyVTI</vt:lpstr>
      <vt:lpstr>Raising Bail Money</vt:lpstr>
      <vt:lpstr>Raising Bail Money</vt:lpstr>
      <vt:lpstr>Raising Bail Money</vt:lpstr>
      <vt:lpstr>Operating Fund Ideas</vt:lpstr>
      <vt:lpstr>Operating Fund Ideas</vt:lpstr>
      <vt:lpstr>Operating Fund Ideas</vt:lpstr>
      <vt:lpstr>Foundation/Project Fundraising</vt:lpstr>
      <vt:lpstr>Foundation/Project Fundraising</vt:lpstr>
      <vt:lpstr>Foundation/Project Fundraising</vt:lpstr>
      <vt:lpstr>Foundation/Project Fundraising</vt:lpstr>
      <vt:lpstr>Foundation/Project Fundraising</vt:lpstr>
      <vt:lpstr>Raising Bail Money</vt:lpstr>
      <vt:lpstr>Raising Bail Money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Raising Bail Money</dc:title>
  <dc:creator>Kathy BallmanParks</dc:creator>
  <cp:lastModifiedBy>Kathy BallmanParks</cp:lastModifiedBy>
  <cp:revision>5</cp:revision>
  <dcterms:created xsi:type="dcterms:W3CDTF">2023-01-29T16:19:36Z</dcterms:created>
  <dcterms:modified xsi:type="dcterms:W3CDTF">2023-04-12T11:34:57Z</dcterms:modified>
</cp:coreProperties>
</file>